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60" r:id="rId2"/>
    <p:sldId id="264" r:id="rId3"/>
    <p:sldId id="270" r:id="rId4"/>
    <p:sldId id="271" r:id="rId5"/>
    <p:sldId id="272" r:id="rId6"/>
    <p:sldId id="273" r:id="rId7"/>
    <p:sldId id="275" r:id="rId8"/>
    <p:sldId id="261" r:id="rId9"/>
    <p:sldId id="257" r:id="rId10"/>
    <p:sldId id="258" r:id="rId11"/>
    <p:sldId id="262" r:id="rId12"/>
    <p:sldId id="268" r:id="rId13"/>
    <p:sldId id="263" r:id="rId14"/>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35" autoAdjust="0"/>
    <p:restoredTop sz="94660"/>
  </p:normalViewPr>
  <p:slideViewPr>
    <p:cSldViewPr>
      <p:cViewPr>
        <p:scale>
          <a:sx n="75" d="100"/>
          <a:sy n="75" d="100"/>
        </p:scale>
        <p:origin x="-594" y="6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89B4DA-312F-4114-91FD-EE12A3C49360}" type="datetimeFigureOut">
              <a:rPr lang="zh-TW" altLang="en-US" smtClean="0"/>
              <a:t>2021/1/13</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03FCF9D-598F-46F9-B474-DDCFBE995317}" type="slidenum">
              <a:rPr lang="zh-TW" altLang="en-US" smtClean="0"/>
              <a:t>‹#›</a:t>
            </a:fld>
            <a:endParaRPr lang="zh-TW" altLang="en-US"/>
          </a:p>
        </p:txBody>
      </p:sp>
    </p:spTree>
    <p:extLst>
      <p:ext uri="{BB962C8B-B14F-4D97-AF65-F5344CB8AC3E}">
        <p14:creationId xmlns:p14="http://schemas.microsoft.com/office/powerpoint/2010/main" val="3748568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67AE19A-0B66-4454-A942-8DD5E14EAEF3}" type="datetimeFigureOut">
              <a:rPr lang="zh-TW" altLang="en-US" smtClean="0"/>
              <a:t>2021/1/13</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1558BFD-D4FA-4575-B8BC-0D21E1D14317}" type="slidenum">
              <a:rPr lang="zh-TW" altLang="en-US" smtClean="0"/>
              <a:t>‹#›</a:t>
            </a:fld>
            <a:endParaRPr lang="zh-TW" altLang="en-US"/>
          </a:p>
        </p:txBody>
      </p:sp>
    </p:spTree>
    <p:extLst>
      <p:ext uri="{BB962C8B-B14F-4D97-AF65-F5344CB8AC3E}">
        <p14:creationId xmlns:p14="http://schemas.microsoft.com/office/powerpoint/2010/main" val="55997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1558BFD-D4FA-4575-B8BC-0D21E1D14317}" type="slidenum">
              <a:rPr lang="zh-TW" altLang="en-US" smtClean="0"/>
              <a:t>8</a:t>
            </a:fld>
            <a:endParaRPr lang="zh-TW" altLang="en-US"/>
          </a:p>
        </p:txBody>
      </p:sp>
    </p:spTree>
    <p:extLst>
      <p:ext uri="{BB962C8B-B14F-4D97-AF65-F5344CB8AC3E}">
        <p14:creationId xmlns:p14="http://schemas.microsoft.com/office/powerpoint/2010/main" val="619681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B5263D79-1FBC-460E-9265-5CA16B3831BE}" type="datetimeFigureOut">
              <a:rPr lang="zh-TW" altLang="en-US" smtClean="0"/>
              <a:t>2021/1/13</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39F05B68-8449-49A3-A5C6-B7D54CED8FD7}"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B5263D79-1FBC-460E-9265-5CA16B3831BE}" type="datetimeFigureOut">
              <a:rPr lang="zh-TW" altLang="en-US" smtClean="0"/>
              <a:t>2021/1/13</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B5263D79-1FBC-460E-9265-5CA16B3831BE}" type="datetimeFigureOut">
              <a:rPr lang="zh-TW" altLang="en-US" smtClean="0"/>
              <a:t>2021/1/13</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39F05B68-8449-49A3-A5C6-B7D54CED8FD7}"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263D79-1FBC-460E-9265-5CA16B3831BE}" type="datetimeFigureOut">
              <a:rPr lang="zh-TW" altLang="en-US" smtClean="0"/>
              <a:t>2021/1/13</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F05B68-8449-49A3-A5C6-B7D54CED8FD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2736304"/>
          </a:xfrm>
        </p:spPr>
        <p:txBody>
          <a:bodyPr>
            <a:normAutofit fontScale="90000"/>
          </a:bodyPr>
          <a:lstStyle/>
          <a:p>
            <a:r>
              <a:rPr lang="zh-TW" altLang="en-US" dirty="0"/>
              <a:t/>
            </a:r>
            <a:br>
              <a:rPr lang="zh-TW" altLang="en-US" dirty="0"/>
            </a:br>
            <a:r>
              <a:rPr lang="zh-TW" altLang="en-US" dirty="0"/>
              <a:t/>
            </a:r>
            <a:br>
              <a:rPr lang="zh-TW" altLang="en-US" dirty="0"/>
            </a:br>
            <a:r>
              <a:rPr lang="zh-TW" altLang="en-US" dirty="0" smtClean="0">
                <a:latin typeface="Book Antiqua" panose="02040602050305030304" pitchFamily="18" charset="0"/>
                <a:ea typeface="標楷體" panose="03000509000000000000" pitchFamily="65" charset="-120"/>
              </a:rPr>
              <a:t>億麗科技股份有限公司</a:t>
            </a:r>
            <a:r>
              <a:rPr lang="en-US" altLang="zh-TW" dirty="0" smtClean="0">
                <a:latin typeface="Book Antiqua" panose="02040602050305030304" pitchFamily="18" charset="0"/>
                <a:ea typeface="標楷體" panose="03000509000000000000" pitchFamily="65" charset="-120"/>
              </a:rPr>
              <a:t/>
            </a:r>
            <a:br>
              <a:rPr lang="en-US" altLang="zh-TW" dirty="0" smtClean="0">
                <a:latin typeface="Book Antiqua" panose="02040602050305030304" pitchFamily="18" charset="0"/>
                <a:ea typeface="標楷體" panose="03000509000000000000" pitchFamily="65" charset="-120"/>
              </a:rPr>
            </a:br>
            <a:r>
              <a:rPr lang="en-US" altLang="zh-TW" sz="3300" dirty="0" smtClean="0">
                <a:latin typeface="Book Antiqua" panose="02040602050305030304" pitchFamily="18" charset="0"/>
                <a:ea typeface="標楷體" panose="03000509000000000000" pitchFamily="65" charset="-120"/>
              </a:rPr>
              <a:t>(</a:t>
            </a:r>
            <a:r>
              <a:rPr lang="zh-TW" altLang="en-US" sz="3300" dirty="0" smtClean="0">
                <a:latin typeface="Book Antiqua" panose="02040602050305030304" pitchFamily="18" charset="0"/>
                <a:ea typeface="標楷體" panose="03000509000000000000" pitchFamily="65" charset="-120"/>
              </a:rPr>
              <a:t>原名</a:t>
            </a:r>
            <a:r>
              <a:rPr lang="en-US" altLang="zh-TW" sz="3300" dirty="0" smtClean="0">
                <a:latin typeface="Book Antiqua" panose="02040602050305030304" pitchFamily="18" charset="0"/>
                <a:ea typeface="標楷體" panose="03000509000000000000" pitchFamily="65" charset="-120"/>
              </a:rPr>
              <a:t>:</a:t>
            </a:r>
            <a:r>
              <a:rPr lang="zh-TW" altLang="en-US" sz="3300" dirty="0" smtClean="0">
                <a:latin typeface="Book Antiqua" panose="02040602050305030304" pitchFamily="18" charset="0"/>
                <a:ea typeface="標楷體" panose="03000509000000000000" pitchFamily="65" charset="-120"/>
              </a:rPr>
              <a:t>新利虹科技股份有限公司</a:t>
            </a:r>
            <a:r>
              <a:rPr lang="en-US" altLang="zh-TW" sz="3300" dirty="0" smtClean="0">
                <a:latin typeface="Book Antiqua" panose="02040602050305030304" pitchFamily="18" charset="0"/>
                <a:ea typeface="標楷體" panose="03000509000000000000" pitchFamily="65" charset="-120"/>
              </a:rPr>
              <a:t>)</a:t>
            </a:r>
            <a:r>
              <a:rPr lang="en-US" altLang="zh-TW" dirty="0" smtClean="0">
                <a:latin typeface="Book Antiqua" panose="02040602050305030304" pitchFamily="18" charset="0"/>
                <a:ea typeface="標楷體" panose="03000509000000000000" pitchFamily="65" charset="-120"/>
              </a:rPr>
              <a:t/>
            </a:r>
            <a:br>
              <a:rPr lang="en-US" altLang="zh-TW" dirty="0" smtClean="0">
                <a:latin typeface="Book Antiqua" panose="02040602050305030304" pitchFamily="18" charset="0"/>
                <a:ea typeface="標楷體" panose="03000509000000000000" pitchFamily="65" charset="-120"/>
              </a:rPr>
            </a:br>
            <a:r>
              <a:rPr lang="zh-TW" altLang="en-US" b="1" dirty="0" smtClean="0">
                <a:latin typeface="Book Antiqua" panose="02040602050305030304" pitchFamily="18" charset="0"/>
                <a:ea typeface="標楷體" panose="03000509000000000000" pitchFamily="65" charset="-120"/>
              </a:rPr>
              <a:t>一○九年法人</a:t>
            </a:r>
            <a:r>
              <a:rPr lang="zh-TW" altLang="en-US" b="1" dirty="0">
                <a:latin typeface="Book Antiqua" panose="02040602050305030304" pitchFamily="18" charset="0"/>
                <a:ea typeface="標楷體" panose="03000509000000000000" pitchFamily="65" charset="-120"/>
              </a:rPr>
              <a:t>說明</a:t>
            </a:r>
            <a:r>
              <a:rPr lang="zh-TW" altLang="en-US" b="1" dirty="0" smtClean="0">
                <a:latin typeface="Book Antiqua" panose="02040602050305030304" pitchFamily="18" charset="0"/>
                <a:ea typeface="標楷體" panose="03000509000000000000" pitchFamily="65" charset="-120"/>
              </a:rPr>
              <a:t>會</a:t>
            </a:r>
            <a:r>
              <a:rPr lang="en-US" altLang="zh-TW" b="1" dirty="0" smtClean="0">
                <a:latin typeface="Book Antiqua" panose="02040602050305030304" pitchFamily="18" charset="0"/>
                <a:ea typeface="標楷體" panose="03000509000000000000" pitchFamily="65" charset="-120"/>
              </a:rPr>
              <a:t/>
            </a:r>
            <a:br>
              <a:rPr lang="en-US" altLang="zh-TW" b="1" dirty="0" smtClean="0">
                <a:latin typeface="Book Antiqua" panose="02040602050305030304" pitchFamily="18" charset="0"/>
                <a:ea typeface="標楷體" panose="03000509000000000000" pitchFamily="65" charset="-120"/>
              </a:rPr>
            </a:br>
            <a:r>
              <a:rPr lang="en-US" altLang="zh-TW" b="1" dirty="0" smtClean="0">
                <a:solidFill>
                  <a:srgbClr val="FF0000"/>
                </a:solidFill>
                <a:latin typeface="Book Antiqua" panose="02040602050305030304" pitchFamily="18" charset="0"/>
                <a:ea typeface="標楷體" panose="03000509000000000000" pitchFamily="65" charset="-120"/>
              </a:rPr>
              <a:t>109.12.23</a:t>
            </a:r>
            <a:r>
              <a:rPr lang="en-US" altLang="zh-TW" b="1" dirty="0" smtClean="0"/>
              <a:t/>
            </a:r>
            <a:br>
              <a:rPr lang="en-US" altLang="zh-TW" b="1" dirty="0" smtClean="0"/>
            </a:br>
            <a:r>
              <a:rPr lang="zh-TW" altLang="en-US" b="1" dirty="0" smtClean="0"/>
              <a:t> </a:t>
            </a:r>
            <a:endParaRPr lang="zh-TW" altLang="en-US" dirty="0"/>
          </a:p>
        </p:txBody>
      </p:sp>
      <p:sp>
        <p:nvSpPr>
          <p:cNvPr id="3"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194292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746772224"/>
              </p:ext>
            </p:extLst>
          </p:nvPr>
        </p:nvGraphicFramePr>
        <p:xfrm>
          <a:off x="323528" y="836712"/>
          <a:ext cx="8496944" cy="5333827"/>
        </p:xfrm>
        <a:graphic>
          <a:graphicData uri="http://schemas.openxmlformats.org/drawingml/2006/table">
            <a:tbl>
              <a:tblPr firstRow="1" bandRow="1" bandCol="1">
                <a:tableStyleId>{5C22544A-7EE6-4342-B048-85BDC9FD1C3A}</a:tableStyleId>
              </a:tblPr>
              <a:tblGrid>
                <a:gridCol w="3456384"/>
                <a:gridCol w="144016"/>
                <a:gridCol w="974593"/>
                <a:gridCol w="72628"/>
                <a:gridCol w="435773"/>
                <a:gridCol w="72628"/>
                <a:gridCol w="1026623"/>
                <a:gridCol w="80427"/>
                <a:gridCol w="635827"/>
                <a:gridCol w="80427"/>
                <a:gridCol w="936588"/>
                <a:gridCol w="109179"/>
                <a:gridCol w="471851"/>
              </a:tblGrid>
              <a:tr h="360040">
                <a:tc>
                  <a:txBody>
                    <a:bodyPr/>
                    <a:lstStyle/>
                    <a:p>
                      <a:pPr indent="152400">
                        <a:spcAft>
                          <a:spcPts val="0"/>
                        </a:spcAft>
                      </a:pPr>
                      <a:r>
                        <a:rPr lang="en-US" sz="1600" kern="0" dirty="0" smtClean="0">
                          <a:effectLst/>
                          <a:latin typeface="Book Antiqua" panose="02040602050305030304" pitchFamily="18" charset="0"/>
                          <a:ea typeface="標楷體" panose="03000509000000000000" pitchFamily="65" charset="-120"/>
                        </a:rPr>
                        <a:t>(</a:t>
                      </a:r>
                      <a:r>
                        <a:rPr lang="zh-TW" sz="1600" kern="0" dirty="0">
                          <a:effectLst/>
                          <a:latin typeface="Book Antiqua" panose="02040602050305030304" pitchFamily="18" charset="0"/>
                          <a:ea typeface="標楷體" panose="03000509000000000000" pitchFamily="65" charset="-120"/>
                        </a:rPr>
                        <a:t>單位：千元</a:t>
                      </a:r>
                      <a:r>
                        <a:rPr lang="en-US" sz="1600" kern="0" dirty="0">
                          <a:effectLst/>
                          <a:latin typeface="Book Antiqua" panose="02040602050305030304" pitchFamily="18" charset="0"/>
                          <a:ea typeface="標楷體" panose="03000509000000000000" pitchFamily="65" charset="-120"/>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B w="38100" cmpd="sng">
                      <a:noFill/>
                    </a:lnB>
                  </a:tcPr>
                </a:tc>
                <a:tc>
                  <a:txBody>
                    <a:bodyPr/>
                    <a:lstStyle/>
                    <a:p>
                      <a:endParaRPr lang="zh-TW" altLang="en-US" dirty="0"/>
                    </a:p>
                  </a:txBody>
                  <a:tcPr marL="17780" marR="17780" marT="0" marB="0" anchor="ctr">
                    <a:lnB w="38100" cmpd="sng">
                      <a:noFill/>
                    </a:lnB>
                  </a:tcP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109.9.30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10</a:t>
                      </a:r>
                      <a:r>
                        <a:rPr lang="en-US" altLang="zh-TW" sz="1600" u="sng" kern="0" dirty="0" smtClean="0">
                          <a:effectLst/>
                          <a:latin typeface="Book Antiqua" panose="02040602050305030304" pitchFamily="18" charset="0"/>
                          <a:ea typeface="標楷體" panose="03000509000000000000" pitchFamily="65" charset="-120"/>
                        </a:rPr>
                        <a:t>9</a:t>
                      </a:r>
                      <a:r>
                        <a:rPr lang="en-US" sz="1600" u="sng" kern="0" dirty="0" smtClean="0">
                          <a:effectLst/>
                          <a:latin typeface="Book Antiqua" panose="02040602050305030304" pitchFamily="18" charset="0"/>
                          <a:ea typeface="標楷體" panose="03000509000000000000" pitchFamily="65" charset="-120"/>
                        </a:rPr>
                        <a:t>.</a:t>
                      </a:r>
                      <a:r>
                        <a:rPr lang="en-US" altLang="zh-TW" sz="1600" u="sng" kern="0" dirty="0" smtClean="0">
                          <a:effectLst/>
                          <a:latin typeface="Book Antiqua" panose="02040602050305030304" pitchFamily="18" charset="0"/>
                          <a:ea typeface="標楷體" panose="03000509000000000000" pitchFamily="65" charset="-120"/>
                        </a:rPr>
                        <a:t>6</a:t>
                      </a:r>
                      <a:r>
                        <a:rPr lang="en-US" sz="1600" u="sng" kern="0" dirty="0" smtClean="0">
                          <a:effectLst/>
                          <a:latin typeface="Book Antiqua" panose="02040602050305030304" pitchFamily="18" charset="0"/>
                          <a:ea typeface="標楷體" panose="03000509000000000000" pitchFamily="65" charset="-120"/>
                        </a:rPr>
                        <a:t>.30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0" marR="17780"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10</a:t>
                      </a:r>
                      <a:r>
                        <a:rPr lang="en-US" altLang="zh-TW" sz="1600" u="sng" kern="0" dirty="0" smtClean="0">
                          <a:effectLst/>
                          <a:latin typeface="Book Antiqua" panose="02040602050305030304" pitchFamily="18" charset="0"/>
                          <a:ea typeface="標楷體" panose="03000509000000000000" pitchFamily="65" charset="-120"/>
                        </a:rPr>
                        <a:t>9</a:t>
                      </a:r>
                      <a:r>
                        <a:rPr lang="en-US" sz="1600" u="sng" kern="0" dirty="0" smtClean="0">
                          <a:effectLst/>
                          <a:latin typeface="Book Antiqua" panose="02040602050305030304" pitchFamily="18" charset="0"/>
                          <a:ea typeface="標楷體" panose="03000509000000000000" pitchFamily="65" charset="-120"/>
                        </a:rPr>
                        <a:t>.3.31</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r>
              <a:tr h="364585">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u="sng"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現金及約當現金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236,746</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21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261,863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21</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273,268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19</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5351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應收款項淨額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74,970</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7</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105,900</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9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98,265</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rPr>
                        <a:t>7</a:t>
                      </a:r>
                      <a:r>
                        <a:rPr lang="en-US" sz="1600" kern="0" dirty="0" smtClean="0">
                          <a:solidFill>
                            <a:schemeClr val="tx1"/>
                          </a:solidFill>
                          <a:effectLst/>
                          <a:latin typeface="Book Antiqua" panose="02040602050305030304" pitchFamily="18" charset="0"/>
                          <a:ea typeface="標楷體" panose="03000509000000000000" pitchFamily="65" charset="-120"/>
                        </a:rPr>
                        <a:t>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存貨淨額</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158,643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14</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161,446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13</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200,148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a:t>
                      </a:r>
                      <a:r>
                        <a:rPr lang="en-US" altLang="zh-TW" sz="1600" kern="0" dirty="0" smtClean="0">
                          <a:effectLst/>
                          <a:latin typeface="Book Antiqua" panose="02040602050305030304" pitchFamily="18" charset="0"/>
                          <a:ea typeface="標楷體" panose="03000509000000000000" pitchFamily="65" charset="-120"/>
                        </a:rPr>
                        <a:t>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其他流動資產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162,041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solidFill>
                          <a:schemeClr val="tx1"/>
                        </a:solidFill>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15</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151,800</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12</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159,898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11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固定資產及投資性不動產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246,360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328,237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27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343,968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24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100" dirty="0" smtClean="0">
                          <a:effectLst/>
                          <a:latin typeface="Book Antiqua" panose="02040602050305030304" pitchFamily="18" charset="0"/>
                          <a:ea typeface="標楷體" panose="03000509000000000000" pitchFamily="65" charset="-120"/>
                          <a:cs typeface="Times New Roman"/>
                        </a:rPr>
                        <a:t>使用權資產</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123,203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128,733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134,955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資產總計</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1,102,642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1,233,764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1,436,130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cs typeface="+mn-cs"/>
                        </a:rPr>
                        <a:t>短期借款</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67,947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88,186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88,186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6</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100" dirty="0" smtClean="0">
                          <a:effectLst/>
                          <a:latin typeface="Book Antiqua" panose="02040602050305030304" pitchFamily="18" charset="0"/>
                          <a:ea typeface="標楷體" panose="03000509000000000000" pitchFamily="65" charset="-120"/>
                          <a:cs typeface="Times New Roman"/>
                        </a:rPr>
                        <a:t>合約負債</a:t>
                      </a:r>
                      <a:r>
                        <a:rPr lang="en-US" altLang="zh-TW" sz="1800" kern="100" dirty="0" smtClean="0">
                          <a:effectLst/>
                          <a:latin typeface="Book Antiqua" panose="02040602050305030304" pitchFamily="18" charset="0"/>
                          <a:ea typeface="標楷體" panose="03000509000000000000" pitchFamily="65" charset="-120"/>
                          <a:cs typeface="Times New Roman"/>
                        </a:rPr>
                        <a:t>-</a:t>
                      </a:r>
                      <a:r>
                        <a:rPr lang="zh-TW" altLang="en-US" sz="1800" kern="100" dirty="0" smtClean="0">
                          <a:effectLst/>
                          <a:latin typeface="Book Antiqua" panose="02040602050305030304" pitchFamily="18" charset="0"/>
                          <a:ea typeface="標楷體" panose="03000509000000000000" pitchFamily="65" charset="-120"/>
                          <a:cs typeface="Times New Roman"/>
                        </a:rPr>
                        <a:t>流動</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49,900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45,957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43,718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cs typeface="+mn-cs"/>
                        </a:rPr>
                        <a:t>應付款項</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218,630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205,024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326,748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23</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00" dirty="0" smtClean="0">
                          <a:effectLst/>
                          <a:latin typeface="Book Antiqua" panose="02040602050305030304" pitchFamily="18" charset="0"/>
                          <a:ea typeface="標楷體" panose="03000509000000000000" pitchFamily="65" charset="-120"/>
                          <a:cs typeface="Times New Roman"/>
                        </a:rPr>
                        <a:t>租賃負債</a:t>
                      </a:r>
                      <a:endParaRPr lang="zh-TW" altLang="zh-TW" sz="1800" kern="100" dirty="0" smtClean="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81,810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85,527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89,920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rPr>
                        <a:t>其他流動</a:t>
                      </a:r>
                      <a:r>
                        <a:rPr lang="zh-TW" sz="1800" kern="0" dirty="0" smtClean="0">
                          <a:effectLst/>
                          <a:latin typeface="Book Antiqua" panose="02040602050305030304" pitchFamily="18" charset="0"/>
                          <a:ea typeface="標楷體" panose="03000509000000000000" pitchFamily="65" charset="-120"/>
                        </a:rPr>
                        <a:t>負債</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 666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altLang="en-US" sz="1600" kern="100" dirty="0" smtClean="0">
                          <a:effectLst/>
                          <a:latin typeface="Book Antiqua" panose="02040602050305030304" pitchFamily="18" charset="0"/>
                          <a:ea typeface="標楷體" panose="03000509000000000000" pitchFamily="65" charset="-120"/>
                          <a:cs typeface="Times New Roman"/>
                        </a:rPr>
                        <a:t> </a:t>
                      </a:r>
                      <a:r>
                        <a:rPr lang="en-US" altLang="zh-TW" sz="1600" kern="100" dirty="0" smtClean="0">
                          <a:effectLst/>
                          <a:latin typeface="Book Antiqua" panose="02040602050305030304" pitchFamily="18" charset="0"/>
                          <a:ea typeface="標楷體" panose="03000509000000000000" pitchFamily="65" charset="-120"/>
                          <a:cs typeface="Times New Roman"/>
                        </a:rPr>
                        <a:t>413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233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0</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49266">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股東權益</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T w="12700" cmpd="sng">
                      <a:noFill/>
                    </a:lnT>
                  </a:tcPr>
                </a:tc>
                <a:tc>
                  <a:txBody>
                    <a:bodyPr/>
                    <a:lstStyle/>
                    <a:p>
                      <a:endParaRPr lang="zh-TW" altLang="en-US"/>
                    </a:p>
                  </a:txBody>
                  <a:tcPr marL="17780" marR="17780" marT="0" marB="0" anchor="ctr">
                    <a:lnT w="12700" cmpd="sng">
                      <a:noFill/>
                    </a:lnT>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647,733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59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772,629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63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823,443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58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125760"/>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簡明合併資產負債表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20752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1526797076"/>
              </p:ext>
            </p:extLst>
          </p:nvPr>
        </p:nvGraphicFramePr>
        <p:xfrm>
          <a:off x="1187624" y="1124749"/>
          <a:ext cx="6418793" cy="5040555"/>
        </p:xfrm>
        <a:graphic>
          <a:graphicData uri="http://schemas.openxmlformats.org/drawingml/2006/table">
            <a:tbl>
              <a:tblPr>
                <a:tableStyleId>{5C22544A-7EE6-4342-B048-85BDC9FD1C3A}</a:tableStyleId>
              </a:tblPr>
              <a:tblGrid>
                <a:gridCol w="2947258"/>
                <a:gridCol w="116257"/>
                <a:gridCol w="1531757"/>
                <a:gridCol w="72941"/>
                <a:gridCol w="1750580"/>
              </a:tblGrid>
              <a:tr h="421316">
                <a:tc>
                  <a:txBody>
                    <a:bodyPr/>
                    <a:lstStyle/>
                    <a:p>
                      <a:pPr algn="l" fontAlgn="ctr"/>
                      <a:r>
                        <a:rPr lang="en-US" altLang="zh-TW" sz="1800" b="1" u="none" strike="noStrike" dirty="0" smtClean="0">
                          <a:effectLst/>
                          <a:latin typeface="Book Antiqua" panose="02040602050305030304" pitchFamily="18" charset="0"/>
                          <a:ea typeface="標楷體" panose="03000509000000000000" pitchFamily="65" charset="-120"/>
                        </a:rPr>
                        <a:t>(</a:t>
                      </a:r>
                      <a:r>
                        <a:rPr lang="zh-TW" altLang="en-US" sz="1800" b="1" u="none" strike="noStrike" dirty="0">
                          <a:effectLst/>
                          <a:latin typeface="Book Antiqua" panose="02040602050305030304" pitchFamily="18" charset="0"/>
                          <a:ea typeface="標楷體" panose="03000509000000000000" pitchFamily="65" charset="-120"/>
                        </a:rPr>
                        <a:t>單位：千元</a:t>
                      </a:r>
                      <a:r>
                        <a:rPr lang="en-US" altLang="zh-TW" sz="1800" b="1" u="none" strike="noStrike" dirty="0">
                          <a:effectLst/>
                          <a:latin typeface="Book Antiqua" panose="02040602050305030304" pitchFamily="18" charset="0"/>
                          <a:ea typeface="標楷體" panose="03000509000000000000" pitchFamily="65" charset="-120"/>
                        </a:rPr>
                        <a:t>)</a:t>
                      </a:r>
                      <a:endParaRPr lang="zh-TW" altLang="en-US" sz="1800" b="1" i="0" u="none" strike="noStrike" dirty="0">
                        <a:solidFill>
                          <a:srgbClr val="000000"/>
                        </a:solidFill>
                        <a:effectLst/>
                        <a:latin typeface="Book Antiqua" panose="02040602050305030304" pitchFamily="18" charset="0"/>
                        <a:ea typeface="標楷體" panose="03000509000000000000" pitchFamily="65" charset="-120"/>
                      </a:endParaRPr>
                    </a:p>
                  </a:txBody>
                  <a:tcPr marL="13716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gridSpan="2">
                  <a:txBody>
                    <a:bodyPr/>
                    <a:lstStyle/>
                    <a:p>
                      <a:pPr algn="l" fontAlgn="ct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109</a:t>
                      </a:r>
                      <a:r>
                        <a:rPr lang="zh-TW" altLang="en-US" sz="1800" u="sng" strike="noStrike" dirty="0" smtClean="0">
                          <a:effectLst/>
                          <a:latin typeface="Book Antiqua" panose="02040602050305030304" pitchFamily="18" charset="0"/>
                          <a:ea typeface="標楷體" panose="03000509000000000000" pitchFamily="65" charset="-120"/>
                        </a:rPr>
                        <a:t>年度</a:t>
                      </a:r>
                      <a:r>
                        <a:rPr lang="zh-TW" altLang="en-US" sz="1800" u="sng" strike="noStrike" dirty="0">
                          <a:effectLst/>
                          <a:latin typeface="Book Antiqua" panose="02040602050305030304" pitchFamily="18" charset="0"/>
                          <a:ea typeface="標楷體" panose="03000509000000000000" pitchFamily="65" charset="-120"/>
                        </a:rPr>
                        <a:t>前三季</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hMerge="1">
                  <a:txBody>
                    <a:bodyPr/>
                    <a:lstStyle/>
                    <a:p>
                      <a:endParaRPr lang="zh-TW" altLang="en-US"/>
                    </a:p>
                  </a:txBody>
                  <a:tcPr/>
                </a:tc>
                <a:tc>
                  <a:txBody>
                    <a:bodyPr/>
                    <a:lstStyle/>
                    <a:p>
                      <a:pPr algn="l" fontAlgn="ct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108</a:t>
                      </a:r>
                      <a:r>
                        <a:rPr lang="zh-TW" altLang="en-US" sz="1800" u="sng" strike="noStrike" dirty="0" smtClean="0">
                          <a:effectLst/>
                          <a:latin typeface="Book Antiqua" panose="02040602050305030304" pitchFamily="18" charset="0"/>
                          <a:ea typeface="標楷體" panose="03000509000000000000" pitchFamily="65" charset="-120"/>
                        </a:rPr>
                        <a:t>年度</a:t>
                      </a:r>
                      <a:r>
                        <a:rPr lang="zh-TW" altLang="en-US" sz="1800" u="sng" strike="noStrike" dirty="0">
                          <a:effectLst/>
                          <a:latin typeface="Book Antiqua" panose="02040602050305030304" pitchFamily="18" charset="0"/>
                          <a:ea typeface="標楷體" panose="03000509000000000000" pitchFamily="65" charset="-120"/>
                        </a:rPr>
                        <a:t>前三季</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60402">
                <a:tc>
                  <a:txBody>
                    <a:bodyPr/>
                    <a:lstStyle/>
                    <a:p>
                      <a:pPr algn="l" fontAlgn="ctr"/>
                      <a:r>
                        <a:rPr lang="zh-TW" altLang="en-US" sz="1800" u="none" strike="noStrike">
                          <a:effectLst/>
                          <a:latin typeface="Book Antiqua" panose="02040602050305030304" pitchFamily="18" charset="0"/>
                          <a:ea typeface="標楷體" panose="03000509000000000000" pitchFamily="65" charset="-120"/>
                        </a:rPr>
                        <a:t>稅前淨損</a:t>
                      </a: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(282,462)</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(209,558)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a:effectLst/>
                          <a:latin typeface="Book Antiqua" panose="02040602050305030304" pitchFamily="18" charset="0"/>
                          <a:ea typeface="標楷體" panose="03000509000000000000" pitchFamily="65" charset="-120"/>
                        </a:rPr>
                        <a:t>折舊及攤提 </a:t>
                      </a: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60,190</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90,106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其他營業活動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343,870</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rgbClr val="000000"/>
                          </a:solidFill>
                          <a:effectLst/>
                          <a:latin typeface="Book Antiqua" panose="02040602050305030304" pitchFamily="18" charset="0"/>
                          <a:ea typeface="標楷體" panose="03000509000000000000" pitchFamily="65" charset="-120"/>
                        </a:rPr>
                        <a:t>156,124</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營業活動之淨現金流入</a:t>
                      </a:r>
                      <a:r>
                        <a:rPr lang="en-US" altLang="zh-TW" sz="1800" u="none" strike="noStrike" dirty="0">
                          <a:effectLst/>
                          <a:latin typeface="Book Antiqua" panose="02040602050305030304" pitchFamily="18" charset="0"/>
                          <a:ea typeface="標楷體" panose="03000509000000000000" pitchFamily="65" charset="-120"/>
                        </a:rPr>
                        <a:t>(</a:t>
                      </a:r>
                      <a:r>
                        <a:rPr lang="zh-TW" altLang="en-US" sz="1800" u="none" strike="noStrike" dirty="0">
                          <a:effectLst/>
                          <a:latin typeface="Book Antiqua" panose="02040602050305030304" pitchFamily="18" charset="0"/>
                          <a:ea typeface="標楷體" panose="03000509000000000000" pitchFamily="65" charset="-120"/>
                        </a:rPr>
                        <a:t>出</a:t>
                      </a:r>
                      <a:r>
                        <a:rPr lang="en-US" altLang="zh-TW" sz="1800" u="none" strike="noStrike" dirty="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(121,598)</a:t>
                      </a:r>
                      <a:r>
                        <a:rPr lang="zh-TW" altLang="en-US" sz="1800" u="sng"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sng" strike="noStrike" dirty="0" smtClean="0">
                          <a:solidFill>
                            <a:srgbClr val="FF0000"/>
                          </a:solidFill>
                          <a:effectLst/>
                          <a:latin typeface="Book Antiqua" panose="02040602050305030304" pitchFamily="18" charset="0"/>
                          <a:ea typeface="標楷體" panose="03000509000000000000" pitchFamily="65" charset="-120"/>
                        </a:rPr>
                        <a:t> </a:t>
                      </a:r>
                      <a:endParaRPr lang="en-US" altLang="zh-TW" sz="1800" b="0" i="0" u="sng" strike="noStrike" dirty="0">
                        <a:solidFill>
                          <a:srgbClr val="FF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36,672</a:t>
                      </a: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固定資產及投資性不動產</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(5,644)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(282,906)</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284261">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其他投資活動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109,516</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dk1"/>
                          </a:solidFill>
                          <a:effectLst/>
                          <a:latin typeface="Book Antiqua" panose="02040602050305030304" pitchFamily="18" charset="0"/>
                          <a:ea typeface="標楷體" panose="03000509000000000000" pitchFamily="65" charset="-120"/>
                        </a:rPr>
                        <a:t>41,212</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投資活動之淨</a:t>
                      </a:r>
                      <a:r>
                        <a:rPr lang="zh-TW" altLang="en-US" sz="1800" u="none" strike="noStrike" dirty="0" smtClean="0">
                          <a:effectLst/>
                          <a:latin typeface="Book Antiqua" panose="02040602050305030304" pitchFamily="18" charset="0"/>
                          <a:ea typeface="標楷體" panose="03000509000000000000" pitchFamily="65" charset="-120"/>
                        </a:rPr>
                        <a:t>現金流入</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出</a:t>
                      </a:r>
                      <a:r>
                        <a:rPr lang="en-US" altLang="zh-TW" sz="1800" u="none" strike="noStrike" dirty="0" smtClean="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103,872</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(241,694)</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長短期</a:t>
                      </a:r>
                      <a:r>
                        <a:rPr lang="zh-TW" altLang="en-US" sz="1800" u="none" strike="noStrike" dirty="0" smtClean="0">
                          <a:effectLst/>
                          <a:latin typeface="Book Antiqua" panose="02040602050305030304" pitchFamily="18" charset="0"/>
                          <a:ea typeface="標楷體" panose="03000509000000000000" pitchFamily="65" charset="-120"/>
                        </a:rPr>
                        <a:t>借款增加</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減少</a:t>
                      </a:r>
                      <a:r>
                        <a:rPr lang="en-US" altLang="zh-TW" sz="1800" u="none" strike="noStrike" dirty="0" smtClean="0">
                          <a:effectLst/>
                          <a:latin typeface="Book Antiqua" panose="02040602050305030304" pitchFamily="18" charset="0"/>
                          <a:ea typeface="標楷體" panose="03000509000000000000" pitchFamily="65" charset="-120"/>
                        </a:rPr>
                        <a:t>)</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67,947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99,228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其他融資活動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(24,012)</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rgbClr val="000000"/>
                          </a:solidFill>
                          <a:effectLst/>
                          <a:latin typeface="Book Antiqua" panose="02040602050305030304" pitchFamily="18" charset="0"/>
                          <a:ea typeface="標楷體" panose="03000509000000000000" pitchFamily="65" charset="-120"/>
                        </a:rPr>
                        <a:t>155,513</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融資活動之淨</a:t>
                      </a:r>
                      <a:r>
                        <a:rPr lang="zh-TW" altLang="en-US" sz="1800" u="none" strike="noStrike" dirty="0" smtClean="0">
                          <a:effectLst/>
                          <a:latin typeface="Book Antiqua" panose="02040602050305030304" pitchFamily="18" charset="0"/>
                          <a:ea typeface="標楷體" panose="03000509000000000000" pitchFamily="65" charset="-120"/>
                        </a:rPr>
                        <a:t>現金流入</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出</a:t>
                      </a:r>
                      <a:r>
                        <a:rPr lang="en-US" altLang="zh-TW" sz="1800" u="none" strike="noStrike" dirty="0" smtClean="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  43,935  </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effectLst/>
                          <a:latin typeface="Book Antiqua" panose="02040602050305030304" pitchFamily="18" charset="0"/>
                          <a:ea typeface="標楷體" panose="03000509000000000000" pitchFamily="65" charset="-120"/>
                        </a:rPr>
                        <a:t>254,741   </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匯率影響數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27,944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16,176</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淨現金部位</a:t>
                      </a:r>
                      <a:r>
                        <a:rPr lang="zh-TW" altLang="en-US" sz="1800" u="none" strike="noStrike" dirty="0" smtClean="0">
                          <a:effectLst/>
                          <a:latin typeface="Book Antiqua" panose="02040602050305030304" pitchFamily="18" charset="0"/>
                          <a:ea typeface="標楷體" panose="03000509000000000000" pitchFamily="65" charset="-120"/>
                        </a:rPr>
                        <a:t>之增加</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減少</a:t>
                      </a:r>
                      <a:r>
                        <a:rPr lang="en-US" altLang="zh-TW" sz="1800" u="none" strike="noStrike" dirty="0" smtClean="0">
                          <a:effectLst/>
                          <a:latin typeface="Book Antiqua" panose="02040602050305030304" pitchFamily="18" charset="0"/>
                          <a:ea typeface="標楷體" panose="03000509000000000000" pitchFamily="65" charset="-120"/>
                        </a:rPr>
                        <a:t>)</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tx1"/>
                          </a:solidFill>
                          <a:effectLst/>
                          <a:latin typeface="Book Antiqua" panose="02040602050305030304" pitchFamily="18" charset="0"/>
                          <a:ea typeface="標楷體" panose="03000509000000000000" pitchFamily="65" charset="-120"/>
                        </a:rPr>
                        <a:t>  54,153</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dk1"/>
                          </a:solidFill>
                          <a:effectLst/>
                          <a:latin typeface="Book Antiqua" panose="02040602050305030304" pitchFamily="18" charset="0"/>
                          <a:ea typeface="標楷體" panose="03000509000000000000" pitchFamily="65" charset="-120"/>
                        </a:rPr>
                        <a:t>65,895</a:t>
                      </a:r>
                      <a:endParaRPr lang="en-US" altLang="zh-TW"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42131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期末現金及約當現金餘額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236,746 </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176,011 </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bl>
          </a:graphicData>
        </a:graphic>
      </p:graphicFrame>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簡明合併現金流量表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6285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latin typeface="微軟正黑體" panose="020B0604030504040204" pitchFamily="34" charset="-120"/>
                <a:ea typeface="微軟正黑體" panose="020B0604030504040204" pitchFamily="34" charset="-120"/>
              </a:rPr>
              <a:t>煤炭業務</a:t>
            </a:r>
            <a:r>
              <a:rPr lang="en-US" altLang="zh-TW" dirty="0" smtClean="0">
                <a:latin typeface="微軟正黑體" panose="020B0604030504040204" pitchFamily="34" charset="-120"/>
                <a:ea typeface="微軟正黑體" panose="020B0604030504040204" pitchFamily="34" charset="-120"/>
              </a:rPr>
              <a:t>:</a:t>
            </a:r>
          </a:p>
          <a:p>
            <a:pPr lvl="1"/>
            <a:r>
              <a:rPr lang="zh-TW" altLang="zh-TW" dirty="0">
                <a:latin typeface="微軟正黑體" panose="020B0604030504040204" pitchFamily="34" charset="-120"/>
                <a:ea typeface="微軟正黑體" panose="020B0604030504040204" pitchFamily="34" charset="-120"/>
              </a:rPr>
              <a:t>努力開拓</a:t>
            </a:r>
            <a:r>
              <a:rPr lang="zh-TW" altLang="zh-TW" dirty="0" smtClean="0">
                <a:latin typeface="微軟正黑體" panose="020B0604030504040204" pitchFamily="34" charset="-120"/>
                <a:ea typeface="微軟正黑體" panose="020B0604030504040204" pitchFamily="34" charset="-120"/>
              </a:rPr>
              <a:t>中</a:t>
            </a:r>
            <a:r>
              <a:rPr lang="zh-TW" altLang="en-US" dirty="0" smtClean="0">
                <a:latin typeface="微軟正黑體" panose="020B0604030504040204" pitchFamily="34" charset="-120"/>
                <a:ea typeface="微軟正黑體" panose="020B0604030504040204" pitchFamily="34" charset="-120"/>
              </a:rPr>
              <a:t>大</a:t>
            </a:r>
            <a:r>
              <a:rPr lang="zh-TW" altLang="zh-TW" dirty="0" smtClean="0">
                <a:latin typeface="微軟正黑體" panose="020B0604030504040204" pitchFamily="34" charset="-120"/>
                <a:ea typeface="微軟正黑體" panose="020B0604030504040204" pitchFamily="34" charset="-120"/>
              </a:rPr>
              <a:t>型</a:t>
            </a:r>
            <a:r>
              <a:rPr lang="zh-TW" altLang="zh-TW" dirty="0">
                <a:latin typeface="微軟正黑體" panose="020B0604030504040204" pitchFamily="34" charset="-120"/>
                <a:ea typeface="微軟正黑體" panose="020B0604030504040204" pitchFamily="34" charset="-120"/>
              </a:rPr>
              <a:t>工業用戶市場</a:t>
            </a:r>
            <a:r>
              <a:rPr lang="zh-TW"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以</a:t>
            </a:r>
            <a:r>
              <a:rPr lang="zh-TW" altLang="en-US" dirty="0" smtClean="0">
                <a:latin typeface="微軟正黑體" panose="020B0604030504040204" pitchFamily="34" charset="-120"/>
                <a:ea typeface="微軟正黑體" panose="020B0604030504040204" pitchFamily="34" charset="-120"/>
              </a:rPr>
              <a:t>配合安平港物流設施擴大市占率</a:t>
            </a:r>
            <a:r>
              <a:rPr lang="zh-TW" altLang="zh-TW"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lvl="1"/>
            <a:endParaRPr lang="en-US" altLang="zh-TW" dirty="0" smtClean="0">
              <a:latin typeface="微軟正黑體" panose="020B0604030504040204" pitchFamily="34" charset="-120"/>
              <a:ea typeface="微軟正黑體" panose="020B0604030504040204" pitchFamily="34" charset="-120"/>
            </a:endParaRPr>
          </a:p>
          <a:p>
            <a:pPr>
              <a:spcBef>
                <a:spcPts val="600"/>
              </a:spcBef>
            </a:pPr>
            <a:r>
              <a:rPr lang="zh-TW" altLang="zh-TW" dirty="0" smtClean="0">
                <a:latin typeface="微軟正黑體" panose="020B0604030504040204" pitchFamily="34" charset="-120"/>
                <a:ea typeface="微軟正黑體" panose="020B0604030504040204" pitchFamily="34" charset="-120"/>
              </a:rPr>
              <a:t>醫療</a:t>
            </a:r>
            <a:r>
              <a:rPr lang="zh-TW" altLang="en-US" dirty="0">
                <a:latin typeface="微軟正黑體" panose="020B0604030504040204" pitchFamily="34" charset="-120"/>
                <a:ea typeface="微軟正黑體" panose="020B0604030504040204" pitchFamily="34" charset="-120"/>
              </a:rPr>
              <a:t>業務</a:t>
            </a:r>
            <a:r>
              <a:rPr lang="zh-TW" altLang="en-US"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lvl="1"/>
            <a:r>
              <a:rPr lang="zh-TW" altLang="zh-TW" dirty="0" smtClean="0">
                <a:latin typeface="微軟正黑體" panose="020B0604030504040204" pitchFamily="34" charset="-120"/>
                <a:ea typeface="微軟正黑體" panose="020B0604030504040204" pitchFamily="34" charset="-120"/>
              </a:rPr>
              <a:t>除原有通路商</a:t>
            </a:r>
            <a:r>
              <a:rPr lang="zh-TW" altLang="en-US" dirty="0">
                <a:latin typeface="微軟正黑體" panose="020B0604030504040204" pitchFamily="34" charset="-120"/>
                <a:ea typeface="微軟正黑體" panose="020B0604030504040204" pitchFamily="34" charset="-120"/>
              </a:rPr>
              <a:t>業務</a:t>
            </a:r>
            <a:r>
              <a:rPr lang="zh-TW" altLang="zh-TW" dirty="0" smtClean="0">
                <a:latin typeface="微軟正黑體" panose="020B0604030504040204" pitchFamily="34" charset="-120"/>
                <a:ea typeface="微軟正黑體" panose="020B0604030504040204" pitchFamily="34" charset="-120"/>
              </a:rPr>
              <a:t>外</a:t>
            </a:r>
            <a:r>
              <a:rPr lang="zh-TW" altLang="zh-TW" dirty="0">
                <a:latin typeface="微軟正黑體" panose="020B0604030504040204" pitchFamily="34" charset="-120"/>
                <a:ea typeface="微軟正黑體" panose="020B0604030504040204" pitchFamily="34" charset="-120"/>
              </a:rPr>
              <a:t>，</a:t>
            </a:r>
            <a:r>
              <a:rPr lang="zh-TW" altLang="zh-TW" dirty="0" smtClean="0">
                <a:latin typeface="微軟正黑體" panose="020B0604030504040204" pitchFamily="34" charset="-120"/>
                <a:ea typeface="微軟正黑體" panose="020B0604030504040204" pitchFamily="34" charset="-120"/>
              </a:rPr>
              <a:t>並與</a:t>
            </a:r>
            <a:r>
              <a:rPr lang="zh-TW" altLang="zh-TW" dirty="0">
                <a:latin typeface="微軟正黑體" panose="020B0604030504040204" pitchFamily="34" charset="-120"/>
                <a:ea typeface="微軟正黑體" panose="020B0604030504040204" pitchFamily="34" charset="-120"/>
              </a:rPr>
              <a:t>國際大廠展開合作洽談</a:t>
            </a:r>
            <a:r>
              <a:rPr lang="zh-TW"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擴大相關投標及代理業務</a:t>
            </a:r>
            <a:r>
              <a:rPr lang="zh-TW" altLang="zh-TW">
                <a:latin typeface="微軟正黑體" panose="020B0604030504040204" pitchFamily="34" charset="-120"/>
                <a:ea typeface="微軟正黑體" panose="020B0604030504040204" pitchFamily="34" charset="-120"/>
              </a:rPr>
              <a:t>， </a:t>
            </a:r>
            <a:r>
              <a:rPr lang="zh-TW" altLang="en-US" smtClean="0">
                <a:latin typeface="微軟正黑體" panose="020B0604030504040204" pitchFamily="34" charset="-120"/>
                <a:ea typeface="微軟正黑體" panose="020B0604030504040204" pitchFamily="34" charset="-120"/>
              </a:rPr>
              <a:t>增加獲利</a:t>
            </a:r>
            <a:r>
              <a:rPr lang="zh-TW" altLang="zh-TW"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pPr marL="457200" lvl="1" indent="0">
              <a:buNone/>
            </a:pPr>
            <a:endParaRPr lang="en-US" altLang="zh-TW" dirty="0" smtClean="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公司未來展望</a:t>
            </a:r>
            <a:endParaRPr lang="zh-TW" altLang="en-US" dirty="0">
              <a:latin typeface="微軟正黑體" panose="020B0604030504040204" pitchFamily="34" charset="-120"/>
              <a:ea typeface="微軟正黑體" panose="020B0604030504040204" pitchFamily="34"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699722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a:p>
            <a:pPr marL="0" indent="0" algn="ctr">
              <a:buNone/>
            </a:pPr>
            <a:r>
              <a:rPr lang="zh-TW" altLang="en-US" b="1" dirty="0">
                <a:latin typeface="Book Antiqua" panose="02040602050305030304" pitchFamily="18" charset="0"/>
                <a:ea typeface="標楷體" panose="03000509000000000000" pitchFamily="65" charset="-120"/>
              </a:rPr>
              <a:t>謝謝您的聆聽 </a:t>
            </a:r>
            <a:endParaRPr lang="en-US" altLang="zh-TW" b="1" dirty="0" smtClean="0">
              <a:latin typeface="Book Antiqua" panose="02040602050305030304" pitchFamily="18" charset="0"/>
              <a:ea typeface="標楷體" panose="03000509000000000000" pitchFamily="65" charset="-120"/>
            </a:endParaRPr>
          </a:p>
          <a:p>
            <a:pPr marL="0" indent="0" algn="ctr">
              <a:buNone/>
            </a:pPr>
            <a:r>
              <a:rPr lang="en-US" altLang="zh-TW" b="1" dirty="0" smtClean="0">
                <a:latin typeface="Book Antiqua" panose="02040602050305030304" pitchFamily="18" charset="0"/>
                <a:ea typeface="標楷體" panose="03000509000000000000" pitchFamily="65" charset="-120"/>
              </a:rPr>
              <a:t>Thank you</a:t>
            </a:r>
            <a:endParaRPr lang="zh-TW" altLang="en-US" dirty="0">
              <a:latin typeface="Book Antiqua" panose="02040602050305030304" pitchFamily="18" charset="0"/>
              <a:ea typeface="標楷體" panose="03000509000000000000" pitchFamily="65"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31371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600200"/>
            <a:ext cx="8604448" cy="4525963"/>
          </a:xfrm>
        </p:spPr>
        <p:txBody>
          <a:bodyPr>
            <a:normAutofit/>
          </a:bodyPr>
          <a:lstStyle/>
          <a:p>
            <a:r>
              <a:rPr lang="zh-TW" altLang="en-US" dirty="0" smtClean="0">
                <a:latin typeface="微軟正黑體" panose="020B0604030504040204" pitchFamily="34" charset="-120"/>
                <a:ea typeface="微軟正黑體" panose="020B0604030504040204" pitchFamily="34" charset="-120"/>
              </a:rPr>
              <a:t>創立於民國</a:t>
            </a:r>
            <a:r>
              <a:rPr lang="en-US" altLang="zh-TW" dirty="0" smtClean="0">
                <a:latin typeface="微軟正黑體" panose="020B0604030504040204" pitchFamily="34" charset="-120"/>
                <a:ea typeface="微軟正黑體" panose="020B0604030504040204" pitchFamily="34" charset="-120"/>
              </a:rPr>
              <a:t>85</a:t>
            </a:r>
            <a:r>
              <a:rPr lang="zh-TW" altLang="en-US" dirty="0" smtClean="0">
                <a:latin typeface="微軟正黑體" panose="020B0604030504040204" pitchFamily="34" charset="-120"/>
                <a:ea typeface="微軟正黑體" panose="020B0604030504040204" pitchFamily="34" charset="-120"/>
              </a:rPr>
              <a:t>年</a:t>
            </a:r>
            <a:endParaRPr lang="en-US" altLang="zh-TW" dirty="0" smtClean="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85</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11</a:t>
            </a:r>
            <a:r>
              <a:rPr lang="zh-TW" altLang="en-US" dirty="0">
                <a:latin typeface="微軟正黑體" panose="020B0604030504040204" pitchFamily="34" charset="-120"/>
                <a:ea typeface="微軟正黑體" panose="020B0604030504040204" pitchFamily="34" charset="-120"/>
              </a:rPr>
              <a:t>月股票公開發行</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86</a:t>
            </a:r>
            <a:r>
              <a:rPr lang="zh-TW" altLang="en-US" dirty="0" smtClean="0">
                <a:latin typeface="微軟正黑體" panose="020B0604030504040204" pitchFamily="34" charset="-120"/>
                <a:ea typeface="微軟正黑體" panose="020B0604030504040204" pitchFamily="34" charset="-120"/>
              </a:rPr>
              <a:t>年開始</a:t>
            </a:r>
            <a:r>
              <a:rPr lang="en-US" altLang="zh-TW" dirty="0" smtClean="0">
                <a:latin typeface="微軟正黑體" panose="020B0604030504040204" pitchFamily="34" charset="-120"/>
                <a:ea typeface="微軟正黑體" panose="020B0604030504040204" pitchFamily="34" charset="-120"/>
              </a:rPr>
              <a:t>CD-R</a:t>
            </a:r>
            <a:r>
              <a:rPr lang="zh-TW" altLang="en-US"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DVD-R</a:t>
            </a:r>
            <a:r>
              <a:rPr lang="zh-TW" altLang="en-US" dirty="0" smtClean="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DVD-RAM</a:t>
            </a:r>
            <a:r>
              <a:rPr lang="zh-TW" altLang="en-US" dirty="0" smtClean="0">
                <a:latin typeface="微軟正黑體" panose="020B0604030504040204" pitchFamily="34" charset="-120"/>
                <a:ea typeface="微軟正黑體" panose="020B0604030504040204" pitchFamily="34" charset="-120"/>
              </a:rPr>
              <a:t>等產品量產</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90</a:t>
            </a:r>
            <a:r>
              <a:rPr lang="zh-TW" altLang="en-US" dirty="0" smtClean="0">
                <a:latin typeface="微軟正黑體" panose="020B0604030504040204" pitchFamily="34" charset="-120"/>
                <a:ea typeface="微軟正黑體" panose="020B0604030504040204" pitchFamily="34" charset="-120"/>
              </a:rPr>
              <a:t>年</a:t>
            </a:r>
            <a:r>
              <a:rPr lang="en-US" altLang="zh-TW" dirty="0" smtClean="0">
                <a:latin typeface="微軟正黑體" panose="020B0604030504040204" pitchFamily="34" charset="-120"/>
                <a:ea typeface="微軟正黑體" panose="020B0604030504040204" pitchFamily="34" charset="-120"/>
              </a:rPr>
              <a:t>1</a:t>
            </a:r>
            <a:r>
              <a:rPr lang="zh-TW" altLang="en-US" dirty="0" smtClean="0">
                <a:latin typeface="微軟正黑體" panose="020B0604030504040204" pitchFamily="34" charset="-120"/>
                <a:ea typeface="微軟正黑體" panose="020B0604030504040204" pitchFamily="34" charset="-120"/>
              </a:rPr>
              <a:t>月股票掛牌上市，股票代號</a:t>
            </a:r>
            <a:r>
              <a:rPr lang="en-US" altLang="zh-TW" dirty="0" smtClean="0">
                <a:latin typeface="微軟正黑體" panose="020B0604030504040204" pitchFamily="34" charset="-120"/>
                <a:ea typeface="微軟正黑體" panose="020B0604030504040204" pitchFamily="34" charset="-120"/>
              </a:rPr>
              <a:t>2443</a:t>
            </a:r>
          </a:p>
          <a:p>
            <a:r>
              <a:rPr lang="en-US" altLang="zh-TW" dirty="0">
                <a:latin typeface="微軟正黑體" panose="020B0604030504040204" pitchFamily="34" charset="-120"/>
                <a:ea typeface="微軟正黑體" panose="020B0604030504040204" pitchFamily="34" charset="-120"/>
              </a:rPr>
              <a:t>103</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8</a:t>
            </a:r>
            <a:r>
              <a:rPr lang="zh-TW" altLang="en-US" dirty="0">
                <a:latin typeface="微軟正黑體" panose="020B0604030504040204" pitchFamily="34" charset="-120"/>
                <a:ea typeface="微軟正黑體" panose="020B0604030504040204" pitchFamily="34" charset="-120"/>
              </a:rPr>
              <a:t>月正式跨入港</a:t>
            </a:r>
            <a:r>
              <a:rPr lang="zh-TW" altLang="en-US" dirty="0" smtClean="0">
                <a:latin typeface="微軟正黑體" panose="020B0604030504040204" pitchFamily="34" charset="-120"/>
                <a:ea typeface="微軟正黑體" panose="020B0604030504040204" pitchFamily="34" charset="-120"/>
              </a:rPr>
              <a:t>區物流業</a:t>
            </a:r>
            <a:r>
              <a:rPr lang="zh-TW" altLang="en-US" dirty="0">
                <a:latin typeface="微軟正黑體" panose="020B0604030504040204" pitchFamily="34" charset="-120"/>
                <a:ea typeface="微軟正黑體" panose="020B0604030504040204" pitchFamily="34" charset="-120"/>
              </a:rPr>
              <a:t>務</a:t>
            </a:r>
            <a:endParaRPr lang="en-US" altLang="zh-TW" dirty="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104</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月投入大宗物資</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水泥、</a:t>
            </a:r>
            <a:r>
              <a:rPr lang="zh-TW" altLang="en-US" dirty="0" smtClean="0">
                <a:latin typeface="微軟正黑體" panose="020B0604030504040204" pitchFamily="34" charset="-120"/>
                <a:ea typeface="微軟正黑體" panose="020B0604030504040204" pitchFamily="34" charset="-120"/>
              </a:rPr>
              <a:t>煤</a:t>
            </a:r>
            <a:r>
              <a:rPr lang="zh-TW" altLang="en-US" dirty="0">
                <a:latin typeface="微軟正黑體" panose="020B0604030504040204" pitchFamily="34" charset="-120"/>
                <a:ea typeface="微軟正黑體" panose="020B0604030504040204" pitchFamily="34" charset="-120"/>
              </a:rPr>
              <a:t>炭</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貿易業務</a:t>
            </a:r>
            <a:endParaRPr lang="en-US" altLang="zh-TW" dirty="0">
              <a:latin typeface="微軟正黑體" panose="020B0604030504040204" pitchFamily="34" charset="-120"/>
              <a:ea typeface="微軟正黑體" panose="020B0604030504040204" pitchFamily="34" charset="-120"/>
            </a:endParaRPr>
          </a:p>
          <a:p>
            <a:pPr marL="109728" indent="0">
              <a:buNone/>
            </a:pPr>
            <a:endParaRPr lang="en-US" altLang="zh-TW" dirty="0" smtClean="0">
              <a:latin typeface="微軟正黑體" panose="020B0604030504040204" pitchFamily="34" charset="-120"/>
              <a:ea typeface="微軟正黑體" panose="020B0604030504040204" pitchFamily="34" charset="-120"/>
            </a:endParaRPr>
          </a:p>
          <a:p>
            <a:pPr marL="109728" indent="0">
              <a:buNone/>
            </a:pPr>
            <a:endParaRPr lang="en-US" altLang="zh-TW" dirty="0" smtClean="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公司沿革</a:t>
            </a:r>
            <a:endParaRPr lang="zh-TW" altLang="en-US" dirty="0">
              <a:latin typeface="微軟正黑體" panose="020B0604030504040204" pitchFamily="34" charset="-120"/>
              <a:ea typeface="微軟正黑體" panose="020B0604030504040204" pitchFamily="34" charset="-120"/>
            </a:endParaRPr>
          </a:p>
        </p:txBody>
      </p:sp>
      <p:sp>
        <p:nvSpPr>
          <p:cNvPr id="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86656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569435633"/>
              </p:ext>
            </p:extLst>
          </p:nvPr>
        </p:nvGraphicFramePr>
        <p:xfrm>
          <a:off x="457200" y="1700808"/>
          <a:ext cx="8229600" cy="2225040"/>
        </p:xfrm>
        <a:graphic>
          <a:graphicData uri="http://schemas.openxmlformats.org/drawingml/2006/table">
            <a:tbl>
              <a:tblPr firstRow="1" bandRow="1">
                <a:tableStyleId>{5C22544A-7EE6-4342-B048-85BDC9FD1C3A}</a:tableStyleId>
              </a:tblPr>
              <a:tblGrid>
                <a:gridCol w="2170584"/>
                <a:gridCol w="6059016"/>
              </a:tblGrid>
              <a:tr h="370840">
                <a:tc>
                  <a:txBody>
                    <a:bodyPr/>
                    <a:lstStyle/>
                    <a:p>
                      <a:r>
                        <a:rPr lang="zh-TW" altLang="en-US" sz="2600" dirty="0" smtClean="0">
                          <a:latin typeface="微軟正黑體" panose="020B0604030504040204" pitchFamily="34" charset="-120"/>
                          <a:ea typeface="微軟正黑體" panose="020B0604030504040204" pitchFamily="34" charset="-120"/>
                        </a:rPr>
                        <a:t>業務單位</a:t>
                      </a:r>
                      <a:endParaRPr lang="zh-TW" altLang="en-US" sz="2600" dirty="0">
                        <a:latin typeface="微軟正黑體" panose="020B0604030504040204" pitchFamily="34" charset="-120"/>
                        <a:ea typeface="微軟正黑體" panose="020B0604030504040204" pitchFamily="34" charset="-120"/>
                      </a:endParaRPr>
                    </a:p>
                  </a:txBody>
                  <a:tcPr/>
                </a:tc>
                <a:tc>
                  <a:txBody>
                    <a:bodyPr/>
                    <a:lstStyle/>
                    <a:p>
                      <a:r>
                        <a:rPr lang="zh-TW" altLang="en-US" sz="2600" dirty="0" smtClean="0">
                          <a:latin typeface="微軟正黑體" panose="020B0604030504040204" pitchFamily="34" charset="-120"/>
                          <a:ea typeface="微軟正黑體" panose="020B0604030504040204" pitchFamily="34" charset="-120"/>
                        </a:rPr>
                        <a:t>營業內容</a:t>
                      </a:r>
                      <a:endParaRPr lang="zh-TW" altLang="en-US" sz="2600" dirty="0">
                        <a:latin typeface="微軟正黑體" panose="020B0604030504040204" pitchFamily="34" charset="-120"/>
                        <a:ea typeface="微軟正黑體" panose="020B0604030504040204" pitchFamily="34" charset="-120"/>
                      </a:endParaRPr>
                    </a:p>
                  </a:txBody>
                  <a:tcPr/>
                </a:tc>
              </a:tr>
              <a:tr h="370840">
                <a:tc>
                  <a:txBody>
                    <a:bodyPr/>
                    <a:lstStyle/>
                    <a:p>
                      <a:r>
                        <a:rPr lang="zh-TW" altLang="en-US" sz="2400" dirty="0" smtClean="0">
                          <a:latin typeface="微軟正黑體" panose="020B0604030504040204" pitchFamily="34" charset="-120"/>
                          <a:ea typeface="微軟正黑體" panose="020B0604030504040204" pitchFamily="34" charset="-120"/>
                        </a:rPr>
                        <a:t>大宗物資貿易</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煤炭進口貿易</a:t>
                      </a:r>
                      <a:endPar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endParaRPr>
                    </a:p>
                  </a:txBody>
                  <a:tcPr anchor="ctr"/>
                </a:tc>
              </a:tr>
              <a:tr h="370840">
                <a:tc>
                  <a:txBody>
                    <a:bodyPr/>
                    <a:lstStyle/>
                    <a:p>
                      <a:r>
                        <a:rPr lang="zh-TW" altLang="en-US" sz="2400" dirty="0" smtClean="0">
                          <a:latin typeface="微軟正黑體" panose="020B0604030504040204" pitchFamily="34" charset="-120"/>
                          <a:ea typeface="微軟正黑體" panose="020B0604030504040204" pitchFamily="34" charset="-120"/>
                        </a:rPr>
                        <a:t>醫療器材</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主要產品有：製氧機</a:t>
                      </a:r>
                      <a:r>
                        <a:rPr lang="zh-TW" altLang="en-US" sz="2400" b="0" i="0" u="none" strike="noStrike" kern="1200" baseline="0" dirty="0" smtClean="0">
                          <a:solidFill>
                            <a:schemeClr val="dk1"/>
                          </a:solidFill>
                          <a:latin typeface="新細明體"/>
                          <a:ea typeface="新細明體"/>
                          <a:cs typeface="+mn-cs"/>
                        </a:rPr>
                        <a:t>、</a:t>
                      </a:r>
                      <a:r>
                        <a:rPr lang="zh-TW" altLang="en-US" sz="2400" b="0" i="0" u="none" strike="noStrike" kern="1200" baseline="0" dirty="0" smtClean="0">
                          <a:solidFill>
                            <a:schemeClr val="dk1"/>
                          </a:solidFill>
                          <a:latin typeface="+mn-ea"/>
                          <a:ea typeface="+mn-ea"/>
                          <a:cs typeface="+mn-cs"/>
                        </a:rPr>
                        <a:t>助聽器及呼吸器</a:t>
                      </a:r>
                      <a:r>
                        <a:rPr lang="en-US" altLang="zh-TW" sz="2400" b="0" i="0" u="none" strike="noStrike" kern="1200" baseline="0" dirty="0" smtClean="0">
                          <a:solidFill>
                            <a:schemeClr val="dk1"/>
                          </a:solidFill>
                          <a:latin typeface="+mn-ea"/>
                          <a:ea typeface="+mn-ea"/>
                          <a:cs typeface="+mn-cs"/>
                        </a:rPr>
                        <a:t>(CPAP)</a:t>
                      </a:r>
                      <a:r>
                        <a:rPr lang="zh-TW" altLang="en-US" sz="2400" b="0" i="0" u="none" strike="noStrike" kern="1200" baseline="0" dirty="0" smtClean="0">
                          <a:solidFill>
                            <a:schemeClr val="dk1"/>
                          </a:solidFill>
                          <a:latin typeface="+mn-ea"/>
                          <a:ea typeface="+mn-ea"/>
                          <a:cs typeface="+mn-cs"/>
                        </a:rPr>
                        <a:t>等</a:t>
                      </a:r>
                      <a:endParaRPr lang="en-US" altLang="zh-TW" sz="2400" b="0" i="0" u="none" strike="noStrike" kern="1200" baseline="0" dirty="0" smtClean="0">
                        <a:solidFill>
                          <a:schemeClr val="dk1"/>
                        </a:solidFill>
                        <a:latin typeface="+mn-ea"/>
                        <a:ea typeface="+mn-ea"/>
                        <a:cs typeface="+mn-cs"/>
                      </a:endParaRPr>
                    </a:p>
                  </a:txBody>
                  <a:tcPr anchor="ctr"/>
                </a:tc>
              </a:tr>
              <a:tr h="370840">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港區物流</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台南安平港散裝船裝卸倉儲與配送作業</a:t>
                      </a:r>
                      <a:endPar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endParaRPr>
                    </a:p>
                  </a:txBody>
                  <a:tcPr anchor="ctr"/>
                </a:tc>
              </a:tr>
            </a:tbl>
          </a:graphicData>
        </a:graphic>
      </p:graphicFrame>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業務單位</a:t>
            </a:r>
            <a:endParaRPr lang="zh-TW" altLang="en-US" dirty="0">
              <a:latin typeface="微軟正黑體" panose="020B0604030504040204" pitchFamily="34" charset="-120"/>
              <a:ea typeface="微軟正黑體" panose="020B0604030504040204" pitchFamily="34" charset="-120"/>
            </a:endParaRPr>
          </a:p>
        </p:txBody>
      </p:sp>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373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t>子公司裕航公司與臺灣港務公司高雄港務分公司合作興建台南安平港</a:t>
            </a:r>
            <a:r>
              <a:rPr lang="en-US" altLang="zh-TW" dirty="0" smtClean="0"/>
              <a:t>13~15</a:t>
            </a:r>
            <a:r>
              <a:rPr lang="zh-TW" altLang="en-US" dirty="0" smtClean="0"/>
              <a:t>碼頭後線大宗散雜貨倉庫，容量為</a:t>
            </a:r>
            <a:r>
              <a:rPr lang="en-US" altLang="zh-TW" dirty="0" smtClean="0"/>
              <a:t>4</a:t>
            </a:r>
            <a:r>
              <a:rPr lang="zh-TW" altLang="en-US" dirty="0" smtClean="0"/>
              <a:t>萬噸之煤炭儲運中心，於</a:t>
            </a:r>
            <a:r>
              <a:rPr lang="en-US" altLang="zh-TW" dirty="0" smtClean="0"/>
              <a:t>2015</a:t>
            </a:r>
            <a:r>
              <a:rPr lang="zh-TW" altLang="en-US" dirty="0" smtClean="0"/>
              <a:t>年</a:t>
            </a:r>
            <a:r>
              <a:rPr lang="en-US" altLang="zh-TW" dirty="0" smtClean="0"/>
              <a:t>6</a:t>
            </a:r>
            <a:r>
              <a:rPr lang="zh-TW" altLang="en-US" dirty="0" smtClean="0"/>
              <a:t>月開始營運，並於北</a:t>
            </a:r>
            <a:r>
              <a:rPr lang="zh-TW" altLang="en-US" dirty="0" smtClean="0">
                <a:latin typeface="新細明體"/>
                <a:ea typeface="新細明體"/>
              </a:rPr>
              <a:t>、</a:t>
            </a:r>
            <a:r>
              <a:rPr lang="zh-TW" altLang="en-US" dirty="0" smtClean="0"/>
              <a:t>中租用煤倉</a:t>
            </a:r>
            <a:r>
              <a:rPr lang="zh-TW" altLang="en-US" dirty="0"/>
              <a:t>，為</a:t>
            </a:r>
            <a:r>
              <a:rPr lang="zh-TW" altLang="en-US" dirty="0" smtClean="0"/>
              <a:t>廣大的用煤客戶提供了全自動之煤炭卸貨及出貨等全方位服務</a:t>
            </a:r>
            <a:r>
              <a:rPr lang="zh-TW" altLang="en-US" dirty="0" smtClean="0">
                <a:latin typeface="新細明體"/>
                <a:ea typeface="新細明體"/>
              </a:rPr>
              <a:t>。</a:t>
            </a:r>
            <a:endParaRPr lang="en-US" altLang="zh-TW" dirty="0" smtClean="0"/>
          </a:p>
        </p:txBody>
      </p:sp>
      <p:sp>
        <p:nvSpPr>
          <p:cNvPr id="2" name="標題 1"/>
          <p:cNvSpPr>
            <a:spLocks noGrp="1"/>
          </p:cNvSpPr>
          <p:nvPr>
            <p:ph type="title"/>
          </p:nvPr>
        </p:nvSpPr>
        <p:spPr/>
        <p:txBody>
          <a:bodyPr/>
          <a:lstStyle/>
          <a:p>
            <a:r>
              <a:rPr lang="zh-TW" altLang="en-US" dirty="0" smtClean="0"/>
              <a:t>煤炭與港區物流業務介紹</a:t>
            </a:r>
            <a:endParaRPr lang="zh-TW" altLang="en-US" dirty="0"/>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65912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9" y="3356992"/>
            <a:ext cx="4567922" cy="2878942"/>
          </a:xfrm>
          <a:prstGeom prst="rect">
            <a:avLst/>
          </a:prstGeom>
        </p:spPr>
      </p:pic>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356992"/>
            <a:ext cx="4593514" cy="2878942"/>
          </a:xfrm>
          <a:prstGeom prst="rect">
            <a:avLst/>
          </a:prstGeom>
        </p:spPr>
      </p:pic>
      <p:pic>
        <p:nvPicPr>
          <p:cNvPr id="6" name="圖片 5"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476672"/>
            <a:ext cx="5655029" cy="2736304"/>
          </a:xfrm>
          <a:prstGeom prst="rect">
            <a:avLst/>
          </a:prstGeom>
        </p:spPr>
      </p:pic>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45854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3" y="2486801"/>
            <a:ext cx="2458353" cy="2718915"/>
          </a:xfrm>
          <a:prstGeom prst="rect">
            <a:avLst/>
          </a:prstGeom>
        </p:spPr>
      </p:pic>
      <p:sp>
        <p:nvSpPr>
          <p:cNvPr id="3" name="內容版面配置區 2"/>
          <p:cNvSpPr>
            <a:spLocks noGrp="1"/>
          </p:cNvSpPr>
          <p:nvPr>
            <p:ph idx="1"/>
          </p:nvPr>
        </p:nvSpPr>
        <p:spPr>
          <a:xfrm>
            <a:off x="457200" y="1340768"/>
            <a:ext cx="8229600" cy="4785395"/>
          </a:xfrm>
        </p:spPr>
        <p:txBody>
          <a:bodyPr/>
          <a:lstStyle/>
          <a:p>
            <a:r>
              <a:rPr lang="zh-TW" altLang="en-US" dirty="0" smtClean="0"/>
              <a:t>子公司易特聯合科技公司及昶虹電子蘇州公司與瀋陽公司於</a:t>
            </a:r>
            <a:r>
              <a:rPr lang="en-US" altLang="zh-TW" dirty="0" smtClean="0"/>
              <a:t>2008</a:t>
            </a:r>
            <a:r>
              <a:rPr lang="zh-TW" altLang="en-US" dirty="0" smtClean="0"/>
              <a:t>年起投入醫療器材領域，致力於提供優質醫療輔具</a:t>
            </a:r>
            <a:r>
              <a:rPr lang="zh-TW" altLang="en-US" dirty="0" smtClean="0">
                <a:latin typeface="新細明體"/>
                <a:ea typeface="新細明體"/>
              </a:rPr>
              <a:t>。</a:t>
            </a:r>
            <a:endParaRPr lang="en-US" altLang="zh-TW" dirty="0" smtClean="0">
              <a:latin typeface="新細明體"/>
              <a:ea typeface="新細明體"/>
            </a:endParaRPr>
          </a:p>
          <a:p>
            <a:endParaRPr lang="zh-TW" altLang="en-US" dirty="0"/>
          </a:p>
        </p:txBody>
      </p:sp>
      <p:sp>
        <p:nvSpPr>
          <p:cNvPr id="2" name="標題 1"/>
          <p:cNvSpPr>
            <a:spLocks noGrp="1"/>
          </p:cNvSpPr>
          <p:nvPr>
            <p:ph type="title"/>
          </p:nvPr>
        </p:nvSpPr>
        <p:spPr/>
        <p:txBody>
          <a:bodyPr/>
          <a:lstStyle/>
          <a:p>
            <a:r>
              <a:rPr lang="zh-TW" altLang="en-US" dirty="0" smtClean="0"/>
              <a:t>醫療器材業務介紹</a:t>
            </a:r>
            <a:endParaRPr lang="zh-TW" altLang="en-US" dirty="0"/>
          </a:p>
        </p:txBody>
      </p:sp>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2625988"/>
            <a:ext cx="3391374" cy="1667108"/>
          </a:xfrm>
          <a:prstGeom prst="rect">
            <a:avLst/>
          </a:prstGeom>
        </p:spPr>
      </p:pic>
      <p:sp>
        <p:nvSpPr>
          <p:cNvPr id="6" name="文字方塊 5"/>
          <p:cNvSpPr txBox="1"/>
          <p:nvPr/>
        </p:nvSpPr>
        <p:spPr>
          <a:xfrm>
            <a:off x="830574" y="4139788"/>
            <a:ext cx="2661306"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smtClean="0"/>
              <a:t>睡眠呼吸輔助系列</a:t>
            </a:r>
            <a:endParaRPr lang="zh-TW" altLang="en-US" dirty="0"/>
          </a:p>
        </p:txBody>
      </p:sp>
      <p:sp>
        <p:nvSpPr>
          <p:cNvPr id="8" name="文字方塊 7"/>
          <p:cNvSpPr txBox="1"/>
          <p:nvPr/>
        </p:nvSpPr>
        <p:spPr>
          <a:xfrm>
            <a:off x="5983707" y="5174231"/>
            <a:ext cx="1507144"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smtClean="0"/>
              <a:t>製氧機</a:t>
            </a:r>
            <a:endParaRPr lang="zh-TW" altLang="en-US" dirty="0"/>
          </a:p>
        </p:txBody>
      </p:sp>
      <p:pic>
        <p:nvPicPr>
          <p:cNvPr id="10" name="圖片 9"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0021" y="4690957"/>
            <a:ext cx="2457793" cy="1705213"/>
          </a:xfrm>
          <a:prstGeom prst="rect">
            <a:avLst/>
          </a:prstGeom>
        </p:spPr>
      </p:pic>
      <p:sp>
        <p:nvSpPr>
          <p:cNvPr id="11" name="文字方塊 10"/>
          <p:cNvSpPr txBox="1"/>
          <p:nvPr/>
        </p:nvSpPr>
        <p:spPr>
          <a:xfrm>
            <a:off x="5291327" y="6085807"/>
            <a:ext cx="877163" cy="369332"/>
          </a:xfrm>
          <a:prstGeom prst="rect">
            <a:avLst/>
          </a:prstGeom>
          <a:noFill/>
        </p:spPr>
        <p:txBody>
          <a:bodyPr wrap="none" rtlCol="0">
            <a:spAutoFit/>
          </a:bodyPr>
          <a:lstStyle/>
          <a:p>
            <a:r>
              <a:rPr lang="zh-TW" altLang="en-US" dirty="0" smtClean="0"/>
              <a:t>助聽器</a:t>
            </a:r>
            <a:endParaRPr lang="zh-TW" altLang="en-US" dirty="0"/>
          </a:p>
        </p:txBody>
      </p:sp>
      <p:sp>
        <p:nvSpPr>
          <p:cNvPr id="1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255038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57200" y="1124744"/>
            <a:ext cx="4618856" cy="3240360"/>
          </a:xfrm>
          <a:prstGeom prst="rect">
            <a:avLst/>
          </a:prstGeom>
        </p:spPr>
        <p:txBody>
          <a:bodyPr>
            <a:normAutofit fontScale="90000"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t/>
            </a:r>
            <a:br>
              <a:rPr lang="zh-TW" altLang="en-US" dirty="0" smtClean="0"/>
            </a:br>
            <a:endParaRPr lang="en-US" altLang="zh-TW" dirty="0" smtClean="0"/>
          </a:p>
          <a:p>
            <a:endParaRPr lang="en-US" altLang="zh-TW" dirty="0"/>
          </a:p>
          <a:p>
            <a:r>
              <a:rPr lang="zh-TW" altLang="en-US" dirty="0" smtClean="0"/>
              <a:t>財務及營運概況</a:t>
            </a:r>
            <a:br>
              <a:rPr lang="zh-TW" altLang="en-US" dirty="0" smtClean="0"/>
            </a:br>
            <a:r>
              <a:rPr lang="en-US" altLang="zh-TW" dirty="0" smtClean="0"/>
              <a:t/>
            </a:r>
            <a:br>
              <a:rPr lang="en-US" altLang="zh-TW" dirty="0" smtClean="0"/>
            </a:br>
            <a:r>
              <a:rPr lang="zh-TW" altLang="en-US" dirty="0" smtClean="0"/>
              <a:t> </a:t>
            </a:r>
            <a:endParaRPr lang="zh-TW" altLang="en-US" dirty="0"/>
          </a:p>
        </p:txBody>
      </p:sp>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80365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694132410"/>
              </p:ext>
            </p:extLst>
          </p:nvPr>
        </p:nvGraphicFramePr>
        <p:xfrm>
          <a:off x="395536" y="1340771"/>
          <a:ext cx="8496943" cy="4608509"/>
        </p:xfrm>
        <a:graphic>
          <a:graphicData uri="http://schemas.openxmlformats.org/drawingml/2006/table">
            <a:tbl>
              <a:tblPr firstRow="1" firstCol="1" bandRow="1">
                <a:tableStyleId>{5C22544A-7EE6-4342-B048-85BDC9FD1C3A}</a:tableStyleId>
              </a:tblPr>
              <a:tblGrid>
                <a:gridCol w="1579079"/>
                <a:gridCol w="150388"/>
                <a:gridCol w="1113824"/>
                <a:gridCol w="141665"/>
                <a:gridCol w="848995"/>
                <a:gridCol w="151340"/>
                <a:gridCol w="1325175"/>
                <a:gridCol w="220479"/>
                <a:gridCol w="935754"/>
                <a:gridCol w="124386"/>
                <a:gridCol w="1229109"/>
                <a:gridCol w="114077"/>
                <a:gridCol w="562672"/>
              </a:tblGrid>
              <a:tr h="720077">
                <a:tc>
                  <a:txBody>
                    <a:bodyPr/>
                    <a:lstStyle/>
                    <a:p>
                      <a:pPr algn="ctr">
                        <a:spcAft>
                          <a:spcPts val="0"/>
                        </a:spcAft>
                      </a:pPr>
                      <a:r>
                        <a:rPr lang="en-US" altLang="zh-TW" sz="1800" kern="0" dirty="0" smtClean="0">
                          <a:effectLst/>
                          <a:latin typeface="標楷體" panose="03000509000000000000" pitchFamily="65" charset="-120"/>
                          <a:ea typeface="標楷體" panose="03000509000000000000" pitchFamily="65" charset="-120"/>
                        </a:rPr>
                        <a:t> </a:t>
                      </a:r>
                      <a:r>
                        <a:rPr lang="en-US" sz="1800" kern="0" dirty="0" smtClean="0">
                          <a:effectLst/>
                          <a:latin typeface="標楷體" panose="03000509000000000000" pitchFamily="65" charset="-120"/>
                          <a:ea typeface="標楷體" panose="03000509000000000000" pitchFamily="65" charset="-120"/>
                        </a:rPr>
                        <a:t>(</a:t>
                      </a:r>
                      <a:r>
                        <a:rPr lang="zh-TW" sz="1800" kern="0" dirty="0">
                          <a:effectLst/>
                          <a:latin typeface="標楷體" panose="03000509000000000000" pitchFamily="65" charset="-120"/>
                          <a:ea typeface="標楷體" panose="03000509000000000000" pitchFamily="65" charset="-120"/>
                        </a:rPr>
                        <a:t>單位：千元</a:t>
                      </a:r>
                      <a:r>
                        <a:rPr lang="en-US" sz="1800" kern="0" dirty="0">
                          <a:effectLst/>
                          <a:latin typeface="標楷體" panose="03000509000000000000" pitchFamily="65" charset="-120"/>
                          <a:ea typeface="標楷體" panose="03000509000000000000" pitchFamily="65" charset="-120"/>
                        </a:rPr>
                        <a:t>)</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10</a:t>
                      </a:r>
                      <a:r>
                        <a:rPr lang="en-US" altLang="zh-TW" sz="1800" u="sng" kern="0" dirty="0" smtClean="0">
                          <a:effectLst/>
                          <a:latin typeface="標楷體" panose="03000509000000000000" pitchFamily="65" charset="-120"/>
                          <a:ea typeface="標楷體" panose="03000509000000000000" pitchFamily="65" charset="-120"/>
                        </a:rPr>
                        <a:t>9</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Q3</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800" u="sng" kern="0" dirty="0">
                          <a:effectLst/>
                          <a:latin typeface="標楷體" panose="03000509000000000000" pitchFamily="65" charset="-120"/>
                          <a:ea typeface="標楷體" panose="03000509000000000000" pitchFamily="65" charset="-120"/>
                        </a:rPr>
                        <a:t>　</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10</a:t>
                      </a:r>
                      <a:r>
                        <a:rPr lang="en-US" altLang="zh-TW" sz="1800" u="sng" kern="0" dirty="0" smtClean="0">
                          <a:effectLst/>
                          <a:latin typeface="標楷體" panose="03000509000000000000" pitchFamily="65" charset="-120"/>
                          <a:ea typeface="標楷體" panose="03000509000000000000" pitchFamily="65" charset="-120"/>
                        </a:rPr>
                        <a:t>9</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Q2</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endParaRPr lang="zh-TW" sz="1800" u="sng" kern="100" dirty="0">
                        <a:effectLst/>
                        <a:latin typeface="標楷體" panose="03000509000000000000" pitchFamily="65" charset="-120"/>
                        <a:ea typeface="標楷體" panose="03000509000000000000" pitchFamily="65" charset="-120"/>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10</a:t>
                      </a:r>
                      <a:r>
                        <a:rPr lang="en-US" altLang="zh-TW" sz="1800" u="sng" kern="0" dirty="0" smtClean="0">
                          <a:effectLst/>
                          <a:latin typeface="標楷體" panose="03000509000000000000" pitchFamily="65" charset="-120"/>
                          <a:ea typeface="標楷體" panose="03000509000000000000" pitchFamily="65" charset="-120"/>
                        </a:rPr>
                        <a:t>9</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Q1</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r>
              <a:tr h="504056">
                <a:tc>
                  <a:txBody>
                    <a:bodyPr/>
                    <a:lstStyle/>
                    <a:p>
                      <a:pPr algn="just">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銷貨收入</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139,568</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69,513</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166,748</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a:effectLst/>
                          <a:latin typeface="Book Antiqua" panose="02040602050305030304" pitchFamily="18" charset="0"/>
                          <a:ea typeface="標楷體" panose="03000509000000000000" pitchFamily="65" charset="-120"/>
                        </a:rPr>
                        <a:t>100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營業</a:t>
                      </a:r>
                      <a:r>
                        <a:rPr lang="zh-TW" sz="1800" kern="0" dirty="0" smtClean="0">
                          <a:effectLst/>
                          <a:latin typeface="標楷體" panose="03000509000000000000" pitchFamily="65" charset="-120"/>
                          <a:ea typeface="標楷體" panose="03000509000000000000" pitchFamily="65" charset="-120"/>
                        </a:rPr>
                        <a:t>毛</a:t>
                      </a:r>
                      <a:r>
                        <a:rPr lang="zh-TW" altLang="en-US" sz="1800" kern="0" dirty="0" smtClean="0">
                          <a:effectLst/>
                          <a:latin typeface="標楷體" panose="03000509000000000000" pitchFamily="65" charset="-120"/>
                          <a:ea typeface="標楷體" panose="03000509000000000000" pitchFamily="65" charset="-120"/>
                        </a:rPr>
                        <a:t>利</a:t>
                      </a:r>
                      <a:r>
                        <a:rPr lang="en-US" altLang="zh-TW" sz="1800" kern="0" dirty="0" smtClean="0">
                          <a:effectLst/>
                          <a:latin typeface="標楷體" panose="03000509000000000000" pitchFamily="65" charset="-120"/>
                          <a:ea typeface="標楷體" panose="03000509000000000000" pitchFamily="65" charset="-120"/>
                        </a:rPr>
                        <a:t>(</a:t>
                      </a:r>
                      <a:r>
                        <a:rPr lang="zh-TW" sz="1800" kern="0" dirty="0" smtClean="0">
                          <a:effectLst/>
                          <a:latin typeface="標楷體" panose="03000509000000000000" pitchFamily="65" charset="-120"/>
                          <a:ea typeface="標楷體" panose="03000509000000000000" pitchFamily="65" charset="-120"/>
                        </a:rPr>
                        <a:t>損</a:t>
                      </a:r>
                      <a:r>
                        <a:rPr lang="en-US" altLang="zh-TW" sz="1800" kern="0" dirty="0" smtClean="0">
                          <a:effectLst/>
                          <a:latin typeface="標楷體" panose="03000509000000000000" pitchFamily="65" charset="-120"/>
                          <a:ea typeface="標楷體" panose="03000509000000000000" pitchFamily="65" charset="-120"/>
                        </a:rPr>
                        <a:t>)</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12,660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26,445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(10,602)</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(7)</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營業淨損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125,914</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90</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68,089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57,546</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稅前淨損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132,895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83,035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119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66,532</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32048">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本期淨損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rPr>
                        <a:t>　</a:t>
                      </a:r>
                      <a:endParaRPr lang="zh-TW" sz="1800" kern="100" dirty="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132,895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83,035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119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66,532</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en-US" sz="1800" kern="0" dirty="0">
                          <a:effectLst/>
                          <a:latin typeface="標楷體" panose="03000509000000000000" pitchFamily="65" charset="-120"/>
                          <a:ea typeface="標楷體" panose="03000509000000000000" pitchFamily="65" charset="-120"/>
                        </a:rPr>
                        <a:t>EBITDA</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smtClean="0">
                          <a:solidFill>
                            <a:schemeClr val="tx1"/>
                          </a:solidFill>
                          <a:effectLst/>
                          <a:latin typeface="Book Antiqua" panose="02040602050305030304" pitchFamily="18" charset="0"/>
                          <a:ea typeface="標楷體" panose="03000509000000000000" pitchFamily="65" charset="-120"/>
                        </a:rPr>
                        <a:t>(38,587)</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52</a:t>
                      </a:r>
                      <a:r>
                        <a:rPr lang="en-US" sz="1800" kern="0" dirty="0" smtClean="0">
                          <a:solidFill>
                            <a:schemeClr val="tx1"/>
                          </a:solidFill>
                          <a:effectLst/>
                          <a:latin typeface="Book Antiqua" panose="02040602050305030304" pitchFamily="18" charset="0"/>
                          <a:ea typeface="標楷體" panose="03000509000000000000" pitchFamily="65" charset="-120"/>
                        </a:rPr>
                        <a:t>,582)</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42</a:t>
                      </a:r>
                      <a:r>
                        <a:rPr lang="en-US" sz="1800" kern="0" dirty="0" smtClean="0">
                          <a:solidFill>
                            <a:schemeClr val="tx1"/>
                          </a:solidFill>
                          <a:effectLst/>
                          <a:latin typeface="Book Antiqua" panose="02040602050305030304" pitchFamily="18" charset="0"/>
                          <a:ea typeface="標楷體" panose="03000509000000000000" pitchFamily="65" charset="-120"/>
                        </a:rPr>
                        <a:t>,345)</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r h="432048">
                <a:tc>
                  <a:txBody>
                    <a:bodyPr/>
                    <a:lstStyle/>
                    <a:p>
                      <a:pPr algn="just">
                        <a:spcAft>
                          <a:spcPts val="0"/>
                        </a:spcAft>
                      </a:pPr>
                      <a:r>
                        <a:rPr lang="en-US" sz="1800" kern="0" dirty="0">
                          <a:effectLst/>
                          <a:latin typeface="標楷體" panose="03000509000000000000" pitchFamily="65" charset="-120"/>
                          <a:ea typeface="標楷體" panose="03000509000000000000" pitchFamily="65" charset="-120"/>
                        </a:rPr>
                        <a:t>EPS</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91</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55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45</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簡明合併綜合損益表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3145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內容版面配置區 3"/>
          <p:cNvGraphicFramePr>
            <a:graphicFrameLocks noGrp="1"/>
          </p:cNvGraphicFramePr>
          <p:nvPr>
            <p:ph idx="1"/>
            <p:extLst>
              <p:ext uri="{D42A27DB-BD31-4B8C-83A1-F6EECF244321}">
                <p14:modId xmlns:p14="http://schemas.microsoft.com/office/powerpoint/2010/main" val="3823529434"/>
              </p:ext>
            </p:extLst>
          </p:nvPr>
        </p:nvGraphicFramePr>
        <p:xfrm>
          <a:off x="467544" y="1340769"/>
          <a:ext cx="8280920" cy="4608511"/>
        </p:xfrm>
        <a:graphic>
          <a:graphicData uri="http://schemas.openxmlformats.org/drawingml/2006/table">
            <a:tbl>
              <a:tblPr>
                <a:tableStyleId>{5C22544A-7EE6-4342-B048-85BDC9FD1C3A}</a:tableStyleId>
              </a:tblPr>
              <a:tblGrid>
                <a:gridCol w="1829736"/>
                <a:gridCol w="146379"/>
                <a:gridCol w="1244220"/>
                <a:gridCol w="146379"/>
                <a:gridCol w="805083"/>
                <a:gridCol w="146379"/>
                <a:gridCol w="1340806"/>
                <a:gridCol w="122983"/>
                <a:gridCol w="585515"/>
                <a:gridCol w="146379"/>
                <a:gridCol w="1024652"/>
                <a:gridCol w="128492"/>
                <a:gridCol w="613917"/>
              </a:tblGrid>
              <a:tr h="716979">
                <a:tc>
                  <a:txBody>
                    <a:bodyPr/>
                    <a:lstStyle/>
                    <a:p>
                      <a:pPr algn="l" fontAlgn="ctr"/>
                      <a:r>
                        <a:rPr lang="en-US" altLang="zh-TW" sz="2000" u="none" strike="noStrike" dirty="0" smtClean="0">
                          <a:effectLst/>
                          <a:latin typeface="Book Antiqua" panose="02040602050305030304" pitchFamily="18" charset="0"/>
                          <a:ea typeface="標楷體" panose="03000509000000000000" pitchFamily="65" charset="-120"/>
                        </a:rPr>
                        <a:t>(</a:t>
                      </a:r>
                      <a:r>
                        <a:rPr lang="zh-TW" altLang="en-US" sz="2000" u="none" strike="noStrike" dirty="0">
                          <a:effectLst/>
                          <a:latin typeface="Book Antiqua" panose="02040602050305030304" pitchFamily="18" charset="0"/>
                          <a:ea typeface="標楷體" panose="03000509000000000000" pitchFamily="65" charset="-120"/>
                        </a:rPr>
                        <a:t>單位：千元</a:t>
                      </a:r>
                      <a:r>
                        <a:rPr lang="en-US" altLang="zh-TW" sz="2000" u="none" strike="noStrike" dirty="0">
                          <a:effectLst/>
                          <a:latin typeface="Book Antiqua" panose="02040602050305030304" pitchFamily="18" charset="0"/>
                          <a:ea typeface="標楷體" panose="03000509000000000000" pitchFamily="65" charset="-120"/>
                        </a:rPr>
                        <a:t>)</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135902"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109</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Q3</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109</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Q2</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109</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Q1</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r>
              <a:tr h="639369">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a:effectLst/>
                          <a:latin typeface="Book Antiqua" panose="02040602050305030304" pitchFamily="18" charset="0"/>
                          <a:ea typeface="標楷體" panose="03000509000000000000" pitchFamily="65" charset="-120"/>
                        </a:rPr>
                        <a:t>貿易業務</a:t>
                      </a: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115,922</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83</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28,261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41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145,658</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87</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a:effectLst/>
                          <a:latin typeface="Book Antiqua" panose="02040602050305030304" pitchFamily="18" charset="0"/>
                          <a:ea typeface="標楷體" panose="03000509000000000000" pitchFamily="65" charset="-120"/>
                        </a:rPr>
                        <a:t>電機機械</a:t>
                      </a: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3,386</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2</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(19)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1,675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運輸</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6,157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5</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5,426</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8</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3,399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2</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568328">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醫療器材</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14,103</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10</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35,845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52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16,016</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5728">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合計</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139,568</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100</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69,513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a:effectLst/>
                          <a:latin typeface="Book Antiqua" panose="02040602050305030304" pitchFamily="18" charset="0"/>
                          <a:ea typeface="標楷體" panose="03000509000000000000" pitchFamily="65" charset="-120"/>
                        </a:rPr>
                        <a:t>100 </a:t>
                      </a:r>
                      <a:endParaRPr lang="en-US" altLang="zh-TW"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166,748</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a:effectLst/>
                          <a:latin typeface="Book Antiqua" panose="02040602050305030304" pitchFamily="18" charset="0"/>
                          <a:ea typeface="標楷體" panose="03000509000000000000" pitchFamily="65" charset="-120"/>
                        </a:rPr>
                        <a:t>100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bl>
          </a:graphicData>
        </a:graphic>
      </p:graphicFrame>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4"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a:latin typeface="微軟正黑體" panose="020B0604030504040204" pitchFamily="34" charset="-120"/>
                <a:ea typeface="微軟正黑體" panose="020B0604030504040204" pitchFamily="34" charset="-120"/>
              </a:rPr>
              <a:t>銷貨收入明細</a:t>
            </a:r>
          </a:p>
        </p:txBody>
      </p:sp>
    </p:spTree>
    <p:extLst>
      <p:ext uri="{BB962C8B-B14F-4D97-AF65-F5344CB8AC3E}">
        <p14:creationId xmlns:p14="http://schemas.microsoft.com/office/powerpoint/2010/main" val="38750512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5465</TotalTime>
  <Words>838</Words>
  <Application>Microsoft Office PowerPoint</Application>
  <PresentationFormat>如螢幕大小 (4:3)</PresentationFormat>
  <Paragraphs>345</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匯合</vt:lpstr>
      <vt:lpstr>  億麗科技股份有限公司 (原名:新利虹科技股份有限公司) 一○九年法人說明會 109.12.23  </vt:lpstr>
      <vt:lpstr>公司沿革</vt:lpstr>
      <vt:lpstr>業務單位</vt:lpstr>
      <vt:lpstr>煤炭與港區物流業務介紹</vt:lpstr>
      <vt:lpstr>PowerPoint 簡報</vt:lpstr>
      <vt:lpstr>醫療器材業務介紹</vt:lpstr>
      <vt:lpstr>PowerPoint 簡報</vt:lpstr>
      <vt:lpstr>PowerPoint 簡報</vt:lpstr>
      <vt:lpstr>PowerPoint 簡報</vt:lpstr>
      <vt:lpstr>PowerPoint 簡報</vt:lpstr>
      <vt:lpstr>PowerPoint 簡報</vt:lpstr>
      <vt:lpstr>公司未來展望</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lukechen(陳意鈴)</dc:creator>
  <cp:lastModifiedBy>cleoyeh(葉芳琪)</cp:lastModifiedBy>
  <cp:revision>205</cp:revision>
  <cp:lastPrinted>2020-12-18T01:48:10Z</cp:lastPrinted>
  <dcterms:created xsi:type="dcterms:W3CDTF">2016-11-18T06:46:15Z</dcterms:created>
  <dcterms:modified xsi:type="dcterms:W3CDTF">2021-01-13T04:03:14Z</dcterms:modified>
</cp:coreProperties>
</file>