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60" r:id="rId2"/>
    <p:sldId id="264" r:id="rId3"/>
    <p:sldId id="270" r:id="rId4"/>
    <p:sldId id="271" r:id="rId5"/>
    <p:sldId id="272" r:id="rId6"/>
    <p:sldId id="276" r:id="rId7"/>
    <p:sldId id="273" r:id="rId8"/>
    <p:sldId id="275" r:id="rId9"/>
    <p:sldId id="261" r:id="rId10"/>
    <p:sldId id="257" r:id="rId11"/>
    <p:sldId id="258" r:id="rId12"/>
    <p:sldId id="262" r:id="rId13"/>
    <p:sldId id="268" r:id="rId14"/>
    <p:sldId id="263" r:id="rId15"/>
  </p:sldIdLst>
  <p:sldSz cx="9144000" cy="6858000" type="screen4x3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835" autoAdjust="0"/>
    <p:restoredTop sz="94660"/>
  </p:normalViewPr>
  <p:slideViewPr>
    <p:cSldViewPr>
      <p:cViewPr>
        <p:scale>
          <a:sx n="45" d="100"/>
          <a:sy n="45" d="100"/>
        </p:scale>
        <p:origin x="-1464" y="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89B4DA-312F-4114-91FD-EE12A3C49360}" type="datetimeFigureOut">
              <a:rPr lang="zh-TW" altLang="en-US" smtClean="0"/>
              <a:t>2021/1/13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3FCF9D-598F-46F9-B474-DDCFBE99531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85681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7AE19A-0B66-4454-A942-8DD5E14EAEF3}" type="datetimeFigureOut">
              <a:rPr lang="zh-TW" altLang="en-US" smtClean="0"/>
              <a:t>2021/1/13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558BFD-D4FA-4575-B8BC-0D21E1D1431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99758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58BFD-D4FA-4575-B8BC-0D21E1D14317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96812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grpSp>
        <p:nvGrpSpPr>
          <p:cNvPr id="2" name="群組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手繪多邊形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手繪多邊形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手繪多邊形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線接點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5263D79-1FBC-460E-9265-5CA16B3831BE}" type="datetimeFigureOut">
              <a:rPr lang="zh-TW" altLang="en-US" smtClean="0"/>
              <a:t>2021/1/13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9F05B68-8449-49A3-A5C6-B7D54CED8FD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263D79-1FBC-460E-9265-5CA16B3831BE}" type="datetimeFigureOut">
              <a:rPr lang="zh-TW" altLang="en-US" smtClean="0"/>
              <a:t>2021/1/13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F05B68-8449-49A3-A5C6-B7D54CED8FD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263D79-1FBC-460E-9265-5CA16B3831BE}" type="datetimeFigureOut">
              <a:rPr lang="zh-TW" altLang="en-US" smtClean="0"/>
              <a:t>2021/1/13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F05B68-8449-49A3-A5C6-B7D54CED8FD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263D79-1FBC-460E-9265-5CA16B3831BE}" type="datetimeFigureOut">
              <a:rPr lang="zh-TW" altLang="en-US" smtClean="0"/>
              <a:t>2021/1/13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F05B68-8449-49A3-A5C6-B7D54CED8FD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263D79-1FBC-460E-9265-5CA16B3831BE}" type="datetimeFigureOut">
              <a:rPr lang="zh-TW" altLang="en-US" smtClean="0"/>
              <a:t>2021/1/13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F05B68-8449-49A3-A5C6-B7D54CED8FD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＞形箭號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＞形箭號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263D79-1FBC-460E-9265-5CA16B3831BE}" type="datetimeFigureOut">
              <a:rPr lang="zh-TW" altLang="en-US" smtClean="0"/>
              <a:t>2021/1/13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F05B68-8449-49A3-A5C6-B7D54CED8FD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263D79-1FBC-460E-9265-5CA16B3831BE}" type="datetimeFigureOut">
              <a:rPr lang="zh-TW" altLang="en-US" smtClean="0"/>
              <a:t>2021/1/13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F05B68-8449-49A3-A5C6-B7D54CED8FD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263D79-1FBC-460E-9265-5CA16B3831BE}" type="datetimeFigureOut">
              <a:rPr lang="zh-TW" altLang="en-US" smtClean="0"/>
              <a:t>2021/1/13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F05B68-8449-49A3-A5C6-B7D54CED8FD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263D79-1FBC-460E-9265-5CA16B3831BE}" type="datetimeFigureOut">
              <a:rPr lang="zh-TW" altLang="en-US" smtClean="0"/>
              <a:t>2021/1/13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F05B68-8449-49A3-A5C6-B7D54CED8FD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5263D79-1FBC-460E-9265-5CA16B3831BE}" type="datetimeFigureOut">
              <a:rPr lang="zh-TW" altLang="en-US" smtClean="0"/>
              <a:t>2021/1/13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F05B68-8449-49A3-A5C6-B7D54CED8FD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5263D79-1FBC-460E-9265-5CA16B3831BE}" type="datetimeFigureOut">
              <a:rPr lang="zh-TW" altLang="en-US" smtClean="0"/>
              <a:t>2021/1/13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9F05B68-8449-49A3-A5C6-B7D54CED8FD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手繪多邊形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直線接點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＞形箭號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＞形箭號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手繪多邊形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手繪多邊形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直線接點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5263D79-1FBC-460E-9265-5CA16B3831BE}" type="datetimeFigureOut">
              <a:rPr lang="zh-TW" altLang="en-US" smtClean="0"/>
              <a:t>2021/1/13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9F05B68-8449-49A3-A5C6-B7D54CED8FD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tm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mp"/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tmp"/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tmp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2736304"/>
          </a:xfrm>
        </p:spPr>
        <p:txBody>
          <a:bodyPr>
            <a:normAutofit fontScale="90000"/>
          </a:bodyPr>
          <a:lstStyle/>
          <a:p>
            <a:r>
              <a:rPr lang="zh-TW" altLang="en-US" dirty="0"/>
              <a:t/>
            </a:r>
            <a:br>
              <a:rPr lang="zh-TW" altLang="en-US" dirty="0"/>
            </a:br>
            <a:r>
              <a:rPr lang="zh-TW" altLang="en-US" dirty="0"/>
              <a:t/>
            </a:r>
            <a:br>
              <a:rPr lang="zh-TW" altLang="en-US" dirty="0"/>
            </a:br>
            <a:r>
              <a:rPr lang="zh-TW" altLang="en-US" dirty="0" smtClean="0">
                <a:latin typeface="Book Antiqua" panose="02040602050305030304" pitchFamily="18" charset="0"/>
                <a:ea typeface="標楷體" panose="03000509000000000000" pitchFamily="65" charset="-120"/>
              </a:rPr>
              <a:t>億麗科技股份有限公司</a:t>
            </a:r>
            <a:r>
              <a:rPr lang="en-US" altLang="zh-TW" dirty="0" smtClean="0">
                <a:latin typeface="Book Antiqua" panose="02040602050305030304" pitchFamily="18" charset="0"/>
                <a:ea typeface="標楷體" panose="03000509000000000000" pitchFamily="65" charset="-120"/>
              </a:rPr>
              <a:t/>
            </a:r>
            <a:br>
              <a:rPr lang="en-US" altLang="zh-TW" dirty="0" smtClean="0">
                <a:latin typeface="Book Antiqua" panose="02040602050305030304" pitchFamily="18" charset="0"/>
                <a:ea typeface="標楷體" panose="03000509000000000000" pitchFamily="65" charset="-120"/>
              </a:rPr>
            </a:br>
            <a:r>
              <a:rPr lang="en-US" altLang="zh-TW" sz="3300" dirty="0" smtClean="0">
                <a:latin typeface="Book Antiqua" panose="02040602050305030304" pitchFamily="18" charset="0"/>
                <a:ea typeface="標楷體" panose="03000509000000000000" pitchFamily="65" charset="-120"/>
              </a:rPr>
              <a:t>(</a:t>
            </a:r>
            <a:r>
              <a:rPr lang="zh-TW" altLang="en-US" sz="3300" dirty="0" smtClean="0">
                <a:latin typeface="Book Antiqua" panose="02040602050305030304" pitchFamily="18" charset="0"/>
                <a:ea typeface="標楷體" panose="03000509000000000000" pitchFamily="65" charset="-120"/>
              </a:rPr>
              <a:t>原名</a:t>
            </a:r>
            <a:r>
              <a:rPr lang="en-US" altLang="zh-TW" sz="3300" dirty="0" smtClean="0">
                <a:latin typeface="Book Antiqua" panose="02040602050305030304" pitchFamily="18" charset="0"/>
                <a:ea typeface="標楷體" panose="03000509000000000000" pitchFamily="65" charset="-120"/>
              </a:rPr>
              <a:t>:</a:t>
            </a:r>
            <a:r>
              <a:rPr lang="zh-TW" altLang="en-US" sz="3300" dirty="0" smtClean="0">
                <a:latin typeface="Book Antiqua" panose="02040602050305030304" pitchFamily="18" charset="0"/>
                <a:ea typeface="標楷體" panose="03000509000000000000" pitchFamily="65" charset="-120"/>
              </a:rPr>
              <a:t>新利虹科技股份有限公司</a:t>
            </a:r>
            <a:r>
              <a:rPr lang="en-US" altLang="zh-TW" sz="3300" dirty="0" smtClean="0">
                <a:latin typeface="Book Antiqua" panose="02040602050305030304" pitchFamily="18" charset="0"/>
                <a:ea typeface="標楷體" panose="03000509000000000000" pitchFamily="65" charset="-120"/>
              </a:rPr>
              <a:t>)</a:t>
            </a:r>
            <a:r>
              <a:rPr lang="en-US" altLang="zh-TW" dirty="0" smtClean="0">
                <a:latin typeface="Book Antiqua" panose="02040602050305030304" pitchFamily="18" charset="0"/>
                <a:ea typeface="標楷體" panose="03000509000000000000" pitchFamily="65" charset="-120"/>
              </a:rPr>
              <a:t/>
            </a:r>
            <a:br>
              <a:rPr lang="en-US" altLang="zh-TW" dirty="0" smtClean="0">
                <a:latin typeface="Book Antiqua" panose="02040602050305030304" pitchFamily="18" charset="0"/>
                <a:ea typeface="標楷體" panose="03000509000000000000" pitchFamily="65" charset="-120"/>
              </a:rPr>
            </a:br>
            <a:r>
              <a:rPr lang="zh-TW" altLang="en-US" b="1" dirty="0" smtClean="0">
                <a:latin typeface="Book Antiqua" panose="02040602050305030304" pitchFamily="18" charset="0"/>
                <a:ea typeface="標楷體" panose="03000509000000000000" pitchFamily="65" charset="-120"/>
              </a:rPr>
              <a:t>一○八年法人</a:t>
            </a:r>
            <a:r>
              <a:rPr lang="zh-TW" altLang="en-US" b="1" dirty="0">
                <a:latin typeface="Book Antiqua" panose="02040602050305030304" pitchFamily="18" charset="0"/>
                <a:ea typeface="標楷體" panose="03000509000000000000" pitchFamily="65" charset="-120"/>
              </a:rPr>
              <a:t>說明</a:t>
            </a:r>
            <a:r>
              <a:rPr lang="zh-TW" altLang="en-US" b="1" dirty="0" smtClean="0">
                <a:latin typeface="Book Antiqua" panose="02040602050305030304" pitchFamily="18" charset="0"/>
                <a:ea typeface="標楷體" panose="03000509000000000000" pitchFamily="65" charset="-120"/>
              </a:rPr>
              <a:t>會</a:t>
            </a:r>
            <a:r>
              <a:rPr lang="en-US" altLang="zh-TW" b="1" dirty="0" smtClean="0">
                <a:latin typeface="Book Antiqua" panose="02040602050305030304" pitchFamily="18" charset="0"/>
                <a:ea typeface="標楷體" panose="03000509000000000000" pitchFamily="65" charset="-120"/>
              </a:rPr>
              <a:t/>
            </a:r>
            <a:br>
              <a:rPr lang="en-US" altLang="zh-TW" b="1" dirty="0" smtClean="0">
                <a:latin typeface="Book Antiqua" panose="02040602050305030304" pitchFamily="18" charset="0"/>
                <a:ea typeface="標楷體" panose="03000509000000000000" pitchFamily="65" charset="-120"/>
              </a:rPr>
            </a:br>
            <a:r>
              <a:rPr lang="en-US" altLang="zh-TW" b="1" dirty="0" smtClean="0">
                <a:solidFill>
                  <a:srgbClr val="FF0000"/>
                </a:solidFill>
                <a:latin typeface="Book Antiqua" panose="02040602050305030304" pitchFamily="18" charset="0"/>
                <a:ea typeface="標楷體" panose="03000509000000000000" pitchFamily="65" charset="-120"/>
              </a:rPr>
              <a:t>108.12.26</a:t>
            </a:r>
            <a:r>
              <a:rPr lang="en-US" altLang="zh-TW" b="1" dirty="0" smtClean="0"/>
              <a:t/>
            </a:r>
            <a:br>
              <a:rPr lang="en-US" altLang="zh-TW" b="1" dirty="0" smtClean="0"/>
            </a:br>
            <a:r>
              <a:rPr lang="zh-TW" altLang="en-US" b="1" dirty="0" smtClean="0"/>
              <a:t> </a:t>
            </a:r>
            <a:endParaRPr lang="zh-TW" altLang="en-US" dirty="0"/>
          </a:p>
        </p:txBody>
      </p:sp>
      <p:sp>
        <p:nvSpPr>
          <p:cNvPr id="3" name="文字方塊 9"/>
          <p:cNvSpPr txBox="1">
            <a:spLocks noChangeArrowheads="1"/>
          </p:cNvSpPr>
          <p:nvPr/>
        </p:nvSpPr>
        <p:spPr bwMode="auto">
          <a:xfrm>
            <a:off x="6912323" y="6444059"/>
            <a:ext cx="216597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/>
            <a:r>
              <a:rPr lang="en-US" altLang="zh-TW" b="1" dirty="0" smtClean="0">
                <a:solidFill>
                  <a:srgbClr val="002060"/>
                </a:solidFill>
                <a:latin typeface="Book Antiqua" pitchFamily="18" charset="0"/>
              </a:rPr>
              <a:t>LEAD DATA </a:t>
            </a:r>
            <a:r>
              <a:rPr lang="en-US" altLang="zh-TW" b="1" dirty="0">
                <a:solidFill>
                  <a:srgbClr val="002060"/>
                </a:solidFill>
                <a:latin typeface="Book Antiqua" pitchFamily="18" charset="0"/>
              </a:rPr>
              <a:t>INC.</a:t>
            </a:r>
            <a:endParaRPr lang="zh-TW" altLang="en-US" b="1" dirty="0">
              <a:solidFill>
                <a:srgbClr val="00206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4292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0426783"/>
              </p:ext>
            </p:extLst>
          </p:nvPr>
        </p:nvGraphicFramePr>
        <p:xfrm>
          <a:off x="467544" y="1340769"/>
          <a:ext cx="8280920" cy="46085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29736"/>
                <a:gridCol w="146379"/>
                <a:gridCol w="1244220"/>
                <a:gridCol w="146379"/>
                <a:gridCol w="805083"/>
                <a:gridCol w="146379"/>
                <a:gridCol w="1340806"/>
                <a:gridCol w="122983"/>
                <a:gridCol w="585515"/>
                <a:gridCol w="146379"/>
                <a:gridCol w="1024652"/>
                <a:gridCol w="128492"/>
                <a:gridCol w="613917"/>
              </a:tblGrid>
              <a:tr h="71697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20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altLang="en-US" sz="2000" u="none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單位：千元</a:t>
                      </a:r>
                      <a:r>
                        <a:rPr lang="en-US" altLang="zh-TW" sz="2000" u="none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35902" marR="7550" marT="75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sng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108</a:t>
                      </a:r>
                      <a:r>
                        <a:rPr lang="zh-TW" altLang="en-US" sz="2000" u="sng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年度</a:t>
                      </a:r>
                      <a:r>
                        <a:rPr lang="en-US" sz="2000" u="sng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Q3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u="sng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　</a:t>
                      </a:r>
                      <a:endParaRPr lang="zh-TW" alt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sng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108</a:t>
                      </a:r>
                      <a:r>
                        <a:rPr lang="zh-TW" altLang="en-US" sz="2000" u="sng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年度</a:t>
                      </a:r>
                      <a:r>
                        <a:rPr lang="en-US" sz="2000" u="sng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Q2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sng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108</a:t>
                      </a:r>
                      <a:r>
                        <a:rPr lang="zh-TW" altLang="en-US" sz="2000" u="sng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年度</a:t>
                      </a:r>
                      <a:r>
                        <a:rPr lang="en-US" sz="2000" u="sng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Q1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639369">
                <a:tc>
                  <a:txBody>
                    <a:bodyPr/>
                    <a:lstStyle/>
                    <a:p>
                      <a:pPr algn="just" fontAlgn="ctr"/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just" fontAlgn="ctr"/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u="sng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金額</a:t>
                      </a:r>
                      <a:endParaRPr lang="zh-TW" alt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u="sng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　</a:t>
                      </a:r>
                      <a:endParaRPr lang="zh-TW" alt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u="sng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％</a:t>
                      </a:r>
                      <a:endParaRPr lang="zh-TW" alt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u="sng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　</a:t>
                      </a:r>
                      <a:endParaRPr lang="zh-TW" alt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u="sng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金額</a:t>
                      </a:r>
                      <a:endParaRPr lang="zh-TW" alt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u="sng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　</a:t>
                      </a:r>
                      <a:endParaRPr lang="zh-TW" alt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u="sng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％</a:t>
                      </a:r>
                      <a:endParaRPr lang="zh-TW" alt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u="sng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金額</a:t>
                      </a:r>
                      <a:endParaRPr lang="zh-TW" alt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u="sng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　</a:t>
                      </a:r>
                      <a:endParaRPr lang="zh-TW" alt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u="sng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％</a:t>
                      </a:r>
                      <a:endParaRPr lang="zh-TW" alt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</a:tr>
              <a:tr h="639369">
                <a:tc>
                  <a:txBody>
                    <a:bodyPr/>
                    <a:lstStyle/>
                    <a:p>
                      <a:pPr algn="just" fontAlgn="ctr"/>
                      <a:r>
                        <a:rPr lang="zh-TW" altLang="en-US" sz="2000" u="none" strike="noStrike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貿易業務</a:t>
                      </a:r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just" fontAlgn="ctr"/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106,513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77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180,781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87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113,041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74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</a:tr>
              <a:tr h="639369">
                <a:tc>
                  <a:txBody>
                    <a:bodyPr/>
                    <a:lstStyle/>
                    <a:p>
                      <a:pPr algn="just" fontAlgn="ctr"/>
                      <a:r>
                        <a:rPr lang="zh-TW" altLang="en-US" sz="2000" u="none" strike="noStrike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電機機械</a:t>
                      </a:r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just" fontAlgn="ctr"/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13,732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10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3,143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2 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16,274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11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</a:tr>
              <a:tr h="639369">
                <a:tc>
                  <a:txBody>
                    <a:bodyPr/>
                    <a:lstStyle/>
                    <a:p>
                      <a:pPr algn="just" fontAlgn="ctr"/>
                      <a:r>
                        <a:rPr lang="zh-TW" altLang="en-US" sz="2000" u="none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運輸</a:t>
                      </a:r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just" fontAlgn="ctr"/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5,829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1,341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5,652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4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</a:tr>
              <a:tr h="568328">
                <a:tc>
                  <a:txBody>
                    <a:bodyPr/>
                    <a:lstStyle/>
                    <a:p>
                      <a:pPr algn="just" fontAlgn="ctr"/>
                      <a:r>
                        <a:rPr lang="zh-TW" altLang="en-US" sz="2000" u="none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醫療器材</a:t>
                      </a:r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just" fontAlgn="ctr"/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11,834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21,472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10 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17,016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11 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</a:tr>
              <a:tr h="765728">
                <a:tc>
                  <a:txBody>
                    <a:bodyPr/>
                    <a:lstStyle/>
                    <a:p>
                      <a:pPr algn="just" fontAlgn="ctr"/>
                      <a:r>
                        <a:rPr lang="zh-TW" altLang="en-US" sz="2000" u="none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合計</a:t>
                      </a:r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just" fontAlgn="ctr"/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137,908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206,737 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100 </a:t>
                      </a:r>
                      <a:endParaRPr lang="en-US" altLang="zh-TW" sz="20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151,983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100 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550" marR="7550" marT="7550" marB="0" anchor="ctr"/>
                </a:tc>
              </a:tr>
            </a:tbl>
          </a:graphicData>
        </a:graphic>
      </p:graphicFrame>
      <p:sp>
        <p:nvSpPr>
          <p:cNvPr id="6" name="文字方塊 9"/>
          <p:cNvSpPr txBox="1">
            <a:spLocks noChangeArrowheads="1"/>
          </p:cNvSpPr>
          <p:nvPr/>
        </p:nvSpPr>
        <p:spPr bwMode="auto">
          <a:xfrm>
            <a:off x="6912323" y="6444059"/>
            <a:ext cx="216597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/>
            <a:r>
              <a:rPr lang="en-US" altLang="zh-TW" b="1" dirty="0" smtClean="0">
                <a:solidFill>
                  <a:srgbClr val="002060"/>
                </a:solidFill>
                <a:latin typeface="Book Antiqua" pitchFamily="18" charset="0"/>
              </a:rPr>
              <a:t>LEAD DATA </a:t>
            </a:r>
            <a:r>
              <a:rPr lang="en-US" altLang="zh-TW" b="1" dirty="0">
                <a:solidFill>
                  <a:srgbClr val="002060"/>
                </a:solidFill>
                <a:latin typeface="Book Antiqua" pitchFamily="18" charset="0"/>
              </a:rPr>
              <a:t>INC.</a:t>
            </a:r>
            <a:endParaRPr lang="zh-TW" altLang="en-US" b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457200" y="341784"/>
            <a:ext cx="8229600" cy="11430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銷貨收入明細</a:t>
            </a:r>
          </a:p>
        </p:txBody>
      </p:sp>
    </p:spTree>
    <p:extLst>
      <p:ext uri="{BB962C8B-B14F-4D97-AF65-F5344CB8AC3E}">
        <p14:creationId xmlns:p14="http://schemas.microsoft.com/office/powerpoint/2010/main" val="3875051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1267651"/>
              </p:ext>
            </p:extLst>
          </p:nvPr>
        </p:nvGraphicFramePr>
        <p:xfrm>
          <a:off x="323528" y="836712"/>
          <a:ext cx="8496944" cy="5331808"/>
        </p:xfrm>
        <a:graphic>
          <a:graphicData uri="http://schemas.openxmlformats.org/drawingml/2006/table">
            <a:tbl>
              <a:tblPr firstRow="1" bandRow="1" bandCol="1">
                <a:tableStyleId>{5C22544A-7EE6-4342-B048-85BDC9FD1C3A}</a:tableStyleId>
              </a:tblPr>
              <a:tblGrid>
                <a:gridCol w="3456384"/>
                <a:gridCol w="144016"/>
                <a:gridCol w="974593"/>
                <a:gridCol w="72628"/>
                <a:gridCol w="435773"/>
                <a:gridCol w="72628"/>
                <a:gridCol w="1026623"/>
                <a:gridCol w="80427"/>
                <a:gridCol w="635827"/>
                <a:gridCol w="80427"/>
                <a:gridCol w="936588"/>
                <a:gridCol w="109179"/>
                <a:gridCol w="471851"/>
              </a:tblGrid>
              <a:tr h="360040">
                <a:tc>
                  <a:txBody>
                    <a:bodyPr/>
                    <a:lstStyle/>
                    <a:p>
                      <a:pPr indent="152400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sz="1600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單位：千元</a:t>
                      </a:r>
                      <a:r>
                        <a:rPr lang="en-US" sz="1600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marL="17780" marR="17780" marT="0" marB="0" anchor="ctr">
                    <a:lnB w="38100" cmpd="sng"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u="sng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10</a:t>
                      </a:r>
                      <a:r>
                        <a:rPr lang="en-US" altLang="zh-TW" sz="1600" u="sng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8</a:t>
                      </a:r>
                      <a:r>
                        <a:rPr lang="en-US" sz="1600" u="sng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.9.30</a:t>
                      </a:r>
                      <a:endParaRPr lang="zh-TW" sz="1600" u="sng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u="sng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　</a:t>
                      </a:r>
                      <a:endParaRPr lang="zh-TW" sz="1600" u="sng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u="sng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10</a:t>
                      </a:r>
                      <a:r>
                        <a:rPr lang="en-US" altLang="zh-TW" sz="1600" u="sng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8</a:t>
                      </a:r>
                      <a:r>
                        <a:rPr lang="en-US" sz="1600" u="sng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.6.30</a:t>
                      </a:r>
                      <a:endParaRPr lang="zh-TW" sz="1600" u="sng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sz="1600" u="sng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u="sng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10</a:t>
                      </a:r>
                      <a:r>
                        <a:rPr lang="en-US" altLang="zh-TW" sz="1600" u="sng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8</a:t>
                      </a:r>
                      <a:r>
                        <a:rPr lang="en-US" sz="1600" u="sng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.3.31</a:t>
                      </a:r>
                      <a:endParaRPr lang="zh-TW" sz="1600" u="sng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64585">
                <a:tc>
                  <a:txBody>
                    <a:bodyPr/>
                    <a:lstStyle/>
                    <a:p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u="sng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金額</a:t>
                      </a:r>
                      <a:endParaRPr lang="zh-TW" sz="1600" u="sng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u="sng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　</a:t>
                      </a:r>
                      <a:endParaRPr lang="zh-TW" sz="1600" u="sng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u="sng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％</a:t>
                      </a:r>
                      <a:endParaRPr lang="zh-TW" sz="1600" u="sng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u="sng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　</a:t>
                      </a:r>
                      <a:endParaRPr lang="zh-TW" sz="1600" u="sng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u="sng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金額</a:t>
                      </a:r>
                      <a:endParaRPr lang="zh-TW" sz="1600" u="sng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u="sng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　</a:t>
                      </a:r>
                      <a:endParaRPr lang="zh-TW" sz="1600" u="sng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u="sng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％</a:t>
                      </a:r>
                      <a:endParaRPr lang="zh-TW" sz="1600" u="sng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u="sng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u="sng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金額</a:t>
                      </a:r>
                      <a:endParaRPr lang="zh-TW" sz="1600" u="sng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u="sng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　</a:t>
                      </a:r>
                      <a:endParaRPr lang="zh-TW" sz="1600" u="sng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u="sng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％</a:t>
                      </a:r>
                      <a:endParaRPr lang="zh-TW" sz="1600" u="sng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3460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現金及約當現金 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  <a:cs typeface="+mn-cs"/>
                        </a:rPr>
                        <a:t>176,011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9</a:t>
                      </a: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 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10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  <a:cs typeface="Times New Roman"/>
                        </a:rPr>
                        <a:t>219,294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11</a:t>
                      </a: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 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  <a:cs typeface="+mn-cs"/>
                        </a:rPr>
                        <a:t>118,802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7</a:t>
                      </a: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 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378951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透過損益按公允價值衡量金融資產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  <a:cs typeface="+mn-cs"/>
                        </a:rPr>
                        <a:t>-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-</a:t>
                      </a: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 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10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  <a:cs typeface="Times New Roman"/>
                        </a:rPr>
                        <a:t>-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-</a:t>
                      </a: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 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  <a:cs typeface="+mn-cs"/>
                        </a:rPr>
                        <a:t>36,617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2</a:t>
                      </a: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 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3535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應收款項淨額 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  <a:cs typeface="+mn-cs"/>
                        </a:rPr>
                        <a:t>69,061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3</a:t>
                      </a:r>
                      <a:r>
                        <a:rPr lang="en-US" sz="1600" kern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 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  <a:cs typeface="+mn-cs"/>
                        </a:rPr>
                        <a:t>49,428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2</a:t>
                      </a:r>
                      <a:r>
                        <a:rPr lang="en-US" sz="1600" kern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 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  <a:cs typeface="+mn-cs"/>
                        </a:rPr>
                        <a:t>55,878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3 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3460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存貨淨額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  <a:cs typeface="+mn-cs"/>
                        </a:rPr>
                        <a:t>293,393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15</a:t>
                      </a: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 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  <a:cs typeface="+mn-cs"/>
                        </a:rPr>
                        <a:t>312,335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16</a:t>
                      </a: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 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  <a:cs typeface="+mn-cs"/>
                        </a:rPr>
                        <a:t>302,852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</a:t>
                      </a: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6</a:t>
                      </a: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 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3460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其他流動資產 </a:t>
                      </a:r>
                      <a:endParaRPr lang="zh-TW" sz="1800" kern="1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  <a:cs typeface="+mn-cs"/>
                        </a:rPr>
                        <a:t>174,114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9 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  <a:cs typeface="+mn-cs"/>
                        </a:rPr>
                        <a:t>168,683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  <a:cs typeface="+mn-cs"/>
                        </a:rPr>
                        <a:t>9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  <a:cs typeface="+mn-cs"/>
                        </a:rPr>
                        <a:t>43,699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2 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3460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固定資產及投資性不動產 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  <a:cs typeface="+mn-cs"/>
                        </a:rPr>
                        <a:t>516,473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  <a:cs typeface="+mn-cs"/>
                        </a:rPr>
                        <a:t>26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  <a:cs typeface="+mn-cs"/>
                        </a:rPr>
                        <a:t>526,670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27</a:t>
                      </a: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 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10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  <a:cs typeface="Times New Roman"/>
                        </a:rPr>
                        <a:t>545,925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29</a:t>
                      </a: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 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3460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1800" kern="10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  <a:cs typeface="Times New Roman"/>
                        </a:rPr>
                        <a:t>使用權資產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10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  <a:cs typeface="Times New Roman"/>
                        </a:rPr>
                        <a:t>138,185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10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  <a:cs typeface="Times New Roman"/>
                        </a:rPr>
                        <a:t>7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10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  <a:cs typeface="Times New Roman"/>
                        </a:rPr>
                        <a:t>134,692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10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  <a:cs typeface="Times New Roman"/>
                        </a:rPr>
                        <a:t>7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10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  <a:cs typeface="Times New Roman"/>
                        </a:rPr>
                        <a:t>136,127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10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  <a:cs typeface="Times New Roman"/>
                        </a:rPr>
                        <a:t>7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3460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資產總計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  <a:cs typeface="+mn-cs"/>
                        </a:rPr>
                        <a:t>2,016,455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100 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  <a:cs typeface="+mn-cs"/>
                        </a:rPr>
                        <a:t>1,990,378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100 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  <a:cs typeface="+mn-cs"/>
                        </a:rPr>
                        <a:t>1,870,588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100 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3460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  <a:cs typeface="+mn-cs"/>
                        </a:rPr>
                        <a:t>短期借款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  <a:cs typeface="+mn-cs"/>
                        </a:rPr>
                        <a:t>225,616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  <a:cs typeface="+mn-cs"/>
                        </a:rPr>
                        <a:t>11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  <a:cs typeface="+mn-cs"/>
                        </a:rPr>
                        <a:t>146,587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7</a:t>
                      </a: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 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  <a:cs typeface="+mn-cs"/>
                        </a:rPr>
                        <a:t>108,755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6</a:t>
                      </a: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 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3460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  <a:cs typeface="+mn-cs"/>
                        </a:rPr>
                        <a:t>應付款項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  <a:cs typeface="+mn-cs"/>
                        </a:rPr>
                        <a:t>220,266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11</a:t>
                      </a: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 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  <a:cs typeface="+mn-cs"/>
                        </a:rPr>
                        <a:t>219,535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</a:t>
                      </a: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3 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  <a:cs typeface="+mn-cs"/>
                        </a:rPr>
                        <a:t>228,697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12</a:t>
                      </a: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 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3111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1800" kern="10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  <a:cs typeface="Times New Roman"/>
                        </a:rPr>
                        <a:t>租賃負債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10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  <a:cs typeface="Times New Roman"/>
                        </a:rPr>
                        <a:t>73,643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10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  <a:cs typeface="Times New Roman"/>
                        </a:rPr>
                        <a:t>4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10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  <a:cs typeface="Times New Roman"/>
                        </a:rPr>
                        <a:t>68,472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10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  <a:cs typeface="Times New Roman"/>
                        </a:rPr>
                        <a:t>3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10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  <a:cs typeface="Times New Roman"/>
                        </a:rPr>
                        <a:t>69,808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10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  <a:cs typeface="Times New Roman"/>
                        </a:rPr>
                        <a:t>4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3460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其他流動</a:t>
                      </a:r>
                      <a:r>
                        <a:rPr lang="zh-TW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負債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10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  <a:cs typeface="Times New Roman"/>
                        </a:rPr>
                        <a:t>171,377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8</a:t>
                      </a: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 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600" kern="10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  <a:cs typeface="Times New Roman"/>
                        </a:rPr>
                        <a:t>    </a:t>
                      </a:r>
                      <a:r>
                        <a:rPr lang="en-US" altLang="zh-TW" sz="1600" kern="10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  <a:cs typeface="Times New Roman"/>
                        </a:rPr>
                        <a:t>178,881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9</a:t>
                      </a: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 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  <a:cs typeface="+mn-cs"/>
                        </a:rPr>
                        <a:t>107,644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6</a:t>
                      </a: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 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4492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股東權益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marL="17780" marR="17780" marT="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  <a:cs typeface="+mn-cs"/>
                        </a:rPr>
                        <a:t>783,449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39</a:t>
                      </a: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 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  <a:cs typeface="+mn-cs"/>
                        </a:rPr>
                        <a:t>862,212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43</a:t>
                      </a: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 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  <a:cs typeface="+mn-cs"/>
                        </a:rPr>
                        <a:t>905,982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48</a:t>
                      </a:r>
                      <a:r>
                        <a:rPr lang="en-US" sz="16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 </a:t>
                      </a:r>
                      <a:endParaRPr lang="zh-TW" sz="16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</a:tbl>
          </a:graphicData>
        </a:graphic>
      </p:graphicFrame>
      <p:sp>
        <p:nvSpPr>
          <p:cNvPr id="8" name="文字方塊 9"/>
          <p:cNvSpPr txBox="1">
            <a:spLocks noChangeArrowheads="1"/>
          </p:cNvSpPr>
          <p:nvPr/>
        </p:nvSpPr>
        <p:spPr bwMode="auto">
          <a:xfrm>
            <a:off x="6912323" y="6444059"/>
            <a:ext cx="216597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/>
            <a:r>
              <a:rPr lang="en-US" altLang="zh-TW" b="1" dirty="0" smtClean="0">
                <a:solidFill>
                  <a:srgbClr val="002060"/>
                </a:solidFill>
                <a:latin typeface="Book Antiqua" pitchFamily="18" charset="0"/>
              </a:rPr>
              <a:t>LEAD DATA </a:t>
            </a:r>
            <a:r>
              <a:rPr lang="en-US" altLang="zh-TW" b="1" dirty="0">
                <a:solidFill>
                  <a:srgbClr val="002060"/>
                </a:solidFill>
                <a:latin typeface="Book Antiqua" pitchFamily="18" charset="0"/>
              </a:rPr>
              <a:t>INC.</a:t>
            </a:r>
            <a:endParaRPr lang="zh-TW" altLang="en-US" b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457200" y="125760"/>
            <a:ext cx="8229600" cy="11430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簡明合併資產負債表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20752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734575"/>
              </p:ext>
            </p:extLst>
          </p:nvPr>
        </p:nvGraphicFramePr>
        <p:xfrm>
          <a:off x="1187624" y="1124749"/>
          <a:ext cx="6418793" cy="50405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47258"/>
                <a:gridCol w="116257"/>
                <a:gridCol w="1531757"/>
                <a:gridCol w="72941"/>
                <a:gridCol w="1750580"/>
              </a:tblGrid>
              <a:tr h="421316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800" b="1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altLang="en-US" sz="1800" b="1" u="none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單位：千元</a:t>
                      </a:r>
                      <a:r>
                        <a:rPr lang="en-US" altLang="zh-TW" sz="1800" b="1" u="none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zh-TW" alt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3716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zh-TW" altLang="en-US" sz="1800" u="sng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 </a:t>
                      </a:r>
                      <a:r>
                        <a:rPr lang="en-US" altLang="zh-TW" sz="1800" u="sng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108</a:t>
                      </a:r>
                      <a:r>
                        <a:rPr lang="zh-TW" altLang="en-US" sz="1800" u="sng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年度</a:t>
                      </a:r>
                      <a:r>
                        <a:rPr lang="zh-TW" altLang="en-US" sz="1800" u="sng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前三季</a:t>
                      </a:r>
                      <a:endParaRPr lang="zh-TW" altLang="en-US" sz="1800" b="0" i="0" u="sng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sng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 </a:t>
                      </a:r>
                      <a:r>
                        <a:rPr lang="en-US" altLang="zh-TW" sz="1800" u="sng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107</a:t>
                      </a:r>
                      <a:r>
                        <a:rPr lang="zh-TW" altLang="en-US" sz="1800" u="sng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年度</a:t>
                      </a:r>
                      <a:r>
                        <a:rPr lang="zh-TW" altLang="en-US" sz="1800" u="sng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前三季</a:t>
                      </a:r>
                      <a:endParaRPr lang="zh-TW" altLang="en-US" sz="1800" b="0" i="0" u="sng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</a:tr>
              <a:tr h="360402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稅前淨損</a:t>
                      </a:r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(209,558)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(287,490)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</a:tr>
              <a:tr h="355326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折舊及攤提 </a:t>
                      </a:r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90,106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62,315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</a:tr>
              <a:tr h="355326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其他營業活動 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156,124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183,074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</a:tr>
              <a:tr h="355326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營業活動之淨現金流入</a:t>
                      </a:r>
                      <a:r>
                        <a:rPr lang="en-US" altLang="zh-TW" sz="1800" u="none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altLang="en-US" sz="1800" u="none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出</a:t>
                      </a:r>
                      <a:r>
                        <a:rPr lang="en-US" altLang="zh-TW" sz="1800" u="none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sng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36,672</a:t>
                      </a:r>
                      <a:r>
                        <a:rPr lang="zh-TW" altLang="en-US" sz="1800" u="sng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     </a:t>
                      </a:r>
                      <a:r>
                        <a:rPr lang="en-US" altLang="zh-TW" sz="1800" u="sng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 </a:t>
                      </a:r>
                      <a:endParaRPr lang="en-US" altLang="zh-TW" sz="1800" b="0" i="0" u="sng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sng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(42,101)</a:t>
                      </a:r>
                      <a:r>
                        <a:rPr lang="zh-TW" altLang="en-US" sz="1800" u="sng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     </a:t>
                      </a:r>
                      <a:r>
                        <a:rPr lang="en-US" altLang="zh-TW" sz="1800" u="sng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 </a:t>
                      </a:r>
                      <a:endParaRPr lang="en-US" altLang="zh-TW" sz="1800" b="0" i="0" u="sng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</a:tr>
              <a:tr h="355326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固定資產及投資性不動產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(282,906)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(180,331)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</a:tr>
              <a:tr h="284261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其他投資活動 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41,212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35,435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</a:tr>
              <a:tr h="355326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投資活動之淨</a:t>
                      </a:r>
                      <a:r>
                        <a:rPr lang="zh-TW" altLang="en-US" sz="18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現金流入</a:t>
                      </a:r>
                      <a:r>
                        <a:rPr lang="en-US" altLang="zh-TW" sz="18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altLang="en-US" sz="18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出</a:t>
                      </a:r>
                      <a:r>
                        <a:rPr lang="en-US" altLang="zh-TW" sz="18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sng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(241,694)</a:t>
                      </a:r>
                      <a:endParaRPr lang="en-US" altLang="zh-TW" sz="1800" b="0" i="0" u="sng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sng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(144,896)</a:t>
                      </a:r>
                      <a:endParaRPr lang="en-US" altLang="zh-TW" sz="1800" b="0" i="0" u="sng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</a:tr>
              <a:tr h="355326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長短期</a:t>
                      </a:r>
                      <a:r>
                        <a:rPr lang="zh-TW" altLang="en-US" sz="18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借款增加</a:t>
                      </a:r>
                      <a:r>
                        <a:rPr lang="en-US" altLang="zh-TW" sz="18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altLang="en-US" sz="18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減少</a:t>
                      </a:r>
                      <a:r>
                        <a:rPr lang="en-US" altLang="zh-TW" sz="18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  99,228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  (5,709)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</a:tr>
              <a:tr h="355326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其他融資活動 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155,513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164,050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</a:tr>
              <a:tr h="355326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融資活動之淨</a:t>
                      </a:r>
                      <a:r>
                        <a:rPr lang="zh-TW" altLang="en-US" sz="18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現金流入</a:t>
                      </a:r>
                      <a:r>
                        <a:rPr lang="en-US" altLang="zh-TW" sz="18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altLang="en-US" sz="18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出</a:t>
                      </a:r>
                      <a:r>
                        <a:rPr lang="en-US" altLang="zh-TW" sz="18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sng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254,741   </a:t>
                      </a:r>
                      <a:endParaRPr lang="en-US" altLang="zh-TW" sz="1800" b="0" i="0" u="sng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sng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158,341   </a:t>
                      </a:r>
                      <a:endParaRPr lang="en-US" altLang="zh-TW" sz="1800" b="0" i="0" u="sng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</a:tr>
              <a:tr h="355326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匯率影響數 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16,176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(16,626)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</a:tr>
              <a:tr h="355326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淨現金部位</a:t>
                      </a:r>
                      <a:r>
                        <a:rPr lang="zh-TW" altLang="en-US" sz="18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之增加</a:t>
                      </a:r>
                      <a:r>
                        <a:rPr lang="en-US" altLang="zh-TW" sz="18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altLang="en-US" sz="18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減少</a:t>
                      </a:r>
                      <a:r>
                        <a:rPr lang="en-US" altLang="zh-TW" sz="18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sng" strike="noStrike" dirty="0" smtClean="0">
                          <a:solidFill>
                            <a:schemeClr val="dk1"/>
                          </a:solidFill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65,895</a:t>
                      </a:r>
                      <a:endParaRPr lang="en-US" altLang="zh-TW" sz="1800" b="0" i="0" u="sng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sng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(45,282)</a:t>
                      </a:r>
                      <a:endParaRPr lang="en-US" altLang="zh-TW" sz="1800" b="0" i="0" u="sng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</a:tr>
              <a:tr h="421316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期末現金及約當現金餘額 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176,011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208,739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  <p:sp>
        <p:nvSpPr>
          <p:cNvPr id="7" name="文字方塊 9"/>
          <p:cNvSpPr txBox="1">
            <a:spLocks noChangeArrowheads="1"/>
          </p:cNvSpPr>
          <p:nvPr/>
        </p:nvSpPr>
        <p:spPr bwMode="auto">
          <a:xfrm>
            <a:off x="6912323" y="6444059"/>
            <a:ext cx="216597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/>
            <a:r>
              <a:rPr lang="en-US" altLang="zh-TW" b="1" dirty="0" smtClean="0">
                <a:solidFill>
                  <a:srgbClr val="002060"/>
                </a:solidFill>
                <a:latin typeface="Book Antiqua" pitchFamily="18" charset="0"/>
              </a:rPr>
              <a:t>LEAD DATA </a:t>
            </a:r>
            <a:r>
              <a:rPr lang="en-US" altLang="zh-TW" b="1" dirty="0">
                <a:solidFill>
                  <a:srgbClr val="002060"/>
                </a:solidFill>
                <a:latin typeface="Book Antiqua" pitchFamily="18" charset="0"/>
              </a:rPr>
              <a:t>INC.</a:t>
            </a:r>
            <a:endParaRPr lang="zh-TW" altLang="en-US" b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457200" y="341784"/>
            <a:ext cx="8229600" cy="11430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簡明合併現金流量表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62858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煤炭業務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</a:p>
          <a:p>
            <a:pPr lvl="1"/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努力開拓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大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型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工業用戶市場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並配合安平港物流設施擴大市占率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600"/>
              </a:spcBef>
            </a:pP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醫療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業務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在大陸業務部份，除原有物流通路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商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業務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外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並與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國際大廠展開合作洽談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擴大代理業務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1" indent="0">
              <a:buNone/>
            </a:pP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公司未來展望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文字方塊 9"/>
          <p:cNvSpPr txBox="1">
            <a:spLocks noChangeArrowheads="1"/>
          </p:cNvSpPr>
          <p:nvPr/>
        </p:nvSpPr>
        <p:spPr bwMode="auto">
          <a:xfrm>
            <a:off x="6912323" y="6444059"/>
            <a:ext cx="216597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/>
            <a:r>
              <a:rPr lang="en-US" altLang="zh-TW" b="1" dirty="0" smtClean="0">
                <a:solidFill>
                  <a:srgbClr val="002060"/>
                </a:solidFill>
                <a:latin typeface="Book Antiqua" pitchFamily="18" charset="0"/>
              </a:rPr>
              <a:t>LEAD DATA </a:t>
            </a:r>
            <a:r>
              <a:rPr lang="en-US" altLang="zh-TW" b="1" dirty="0">
                <a:solidFill>
                  <a:srgbClr val="002060"/>
                </a:solidFill>
                <a:latin typeface="Book Antiqua" pitchFamily="18" charset="0"/>
              </a:rPr>
              <a:t>INC.</a:t>
            </a:r>
            <a:endParaRPr lang="zh-TW" altLang="en-US" b="1" dirty="0">
              <a:solidFill>
                <a:srgbClr val="00206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972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  <a:p>
            <a:pPr marL="0" indent="0" algn="ctr">
              <a:buNone/>
            </a:pPr>
            <a:r>
              <a:rPr lang="zh-TW" altLang="en-US" b="1" dirty="0">
                <a:latin typeface="Book Antiqua" panose="02040602050305030304" pitchFamily="18" charset="0"/>
                <a:ea typeface="標楷體" panose="03000509000000000000" pitchFamily="65" charset="-120"/>
              </a:rPr>
              <a:t>謝謝您的聆聽 </a:t>
            </a:r>
            <a:endParaRPr lang="en-US" altLang="zh-TW" b="1" dirty="0" smtClean="0">
              <a:latin typeface="Book Antiqua" panose="02040602050305030304" pitchFamily="18" charset="0"/>
              <a:ea typeface="標楷體" panose="03000509000000000000" pitchFamily="65" charset="-120"/>
            </a:endParaRPr>
          </a:p>
          <a:p>
            <a:pPr marL="0" indent="0" algn="ctr">
              <a:buNone/>
            </a:pPr>
            <a:r>
              <a:rPr lang="en-US" altLang="zh-TW" b="1" dirty="0" smtClean="0">
                <a:latin typeface="Book Antiqua" panose="02040602050305030304" pitchFamily="18" charset="0"/>
                <a:ea typeface="標楷體" panose="03000509000000000000" pitchFamily="65" charset="-120"/>
              </a:rPr>
              <a:t>Thank you</a:t>
            </a:r>
            <a:endParaRPr lang="zh-TW" altLang="en-US" dirty="0">
              <a:latin typeface="Book Antiqua" panose="02040602050305030304" pitchFamily="18" charset="0"/>
              <a:ea typeface="標楷體" panose="03000509000000000000" pitchFamily="65" charset="-120"/>
            </a:endParaRPr>
          </a:p>
        </p:txBody>
      </p:sp>
      <p:sp>
        <p:nvSpPr>
          <p:cNvPr id="7" name="文字方塊 9"/>
          <p:cNvSpPr txBox="1">
            <a:spLocks noChangeArrowheads="1"/>
          </p:cNvSpPr>
          <p:nvPr/>
        </p:nvSpPr>
        <p:spPr bwMode="auto">
          <a:xfrm>
            <a:off x="6912323" y="6444059"/>
            <a:ext cx="216597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/>
            <a:r>
              <a:rPr lang="en-US" altLang="zh-TW" b="1" dirty="0" smtClean="0">
                <a:solidFill>
                  <a:srgbClr val="002060"/>
                </a:solidFill>
                <a:latin typeface="Book Antiqua" pitchFamily="18" charset="0"/>
              </a:rPr>
              <a:t>LEAD DATA </a:t>
            </a:r>
            <a:r>
              <a:rPr lang="en-US" altLang="zh-TW" b="1" dirty="0">
                <a:solidFill>
                  <a:srgbClr val="002060"/>
                </a:solidFill>
                <a:latin typeface="Book Antiqua" pitchFamily="18" charset="0"/>
              </a:rPr>
              <a:t>INC.</a:t>
            </a:r>
            <a:endParaRPr lang="zh-TW" altLang="en-US" b="1" dirty="0">
              <a:solidFill>
                <a:srgbClr val="00206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3713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1600200"/>
            <a:ext cx="8604448" cy="4525963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創立於民國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85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85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月股票公開發行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86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年開始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CD-R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DVD-R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、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DVD-RAM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等產品量產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90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月股票掛牌上市，股票代號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2443</a:t>
            </a:r>
          </a:p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103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月正式跨入港區務流業務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104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月投入大宗物資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水泥、煤碳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貿易業務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108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10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月處分波蘭子公司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60%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股權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公司沿革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文字方塊 9"/>
          <p:cNvSpPr txBox="1">
            <a:spLocks noChangeArrowheads="1"/>
          </p:cNvSpPr>
          <p:nvPr/>
        </p:nvSpPr>
        <p:spPr bwMode="auto">
          <a:xfrm>
            <a:off x="6912323" y="6444059"/>
            <a:ext cx="216597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/>
            <a:r>
              <a:rPr lang="en-US" altLang="zh-TW" b="1" dirty="0" smtClean="0">
                <a:solidFill>
                  <a:srgbClr val="002060"/>
                </a:solidFill>
                <a:latin typeface="Book Antiqua" pitchFamily="18" charset="0"/>
              </a:rPr>
              <a:t>LEAD DATA </a:t>
            </a:r>
            <a:r>
              <a:rPr lang="en-US" altLang="zh-TW" b="1" dirty="0">
                <a:solidFill>
                  <a:srgbClr val="002060"/>
                </a:solidFill>
                <a:latin typeface="Book Antiqua" pitchFamily="18" charset="0"/>
              </a:rPr>
              <a:t>INC.</a:t>
            </a:r>
            <a:endParaRPr lang="zh-TW" altLang="en-US" b="1" dirty="0">
              <a:solidFill>
                <a:srgbClr val="00206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6560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3177714"/>
              </p:ext>
            </p:extLst>
          </p:nvPr>
        </p:nvGraphicFramePr>
        <p:xfrm>
          <a:off x="457200" y="1700808"/>
          <a:ext cx="8229600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0584"/>
                <a:gridCol w="6059016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sz="26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業務單位</a:t>
                      </a:r>
                      <a:endParaRPr lang="zh-TW" altLang="en-US" sz="2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6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營業內容</a:t>
                      </a:r>
                      <a:endParaRPr lang="zh-TW" altLang="en-US" sz="2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2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大宗物資貿易業務</a:t>
                      </a:r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0" i="0" u="none" strike="noStrike" kern="1200" baseline="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煤炭進口貿易</a:t>
                      </a:r>
                      <a:endParaRPr lang="en-US" altLang="zh-TW" sz="2400" b="0" i="0" u="none" strike="noStrike" kern="1200" baseline="0" dirty="0" smtClean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2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醫療器材業務</a:t>
                      </a:r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400" b="0" i="0" u="none" strike="noStrike" kern="1200" baseline="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主要產品有：製氧機</a:t>
                      </a:r>
                      <a:r>
                        <a:rPr lang="zh-TW" altLang="en-US" sz="2400" b="0" i="0" u="none" strike="noStrike" kern="1200" baseline="0" dirty="0" smtClean="0">
                          <a:solidFill>
                            <a:schemeClr val="dk1"/>
                          </a:solidFill>
                          <a:latin typeface="新細明體"/>
                          <a:ea typeface="新細明體"/>
                          <a:cs typeface="+mn-cs"/>
                        </a:rPr>
                        <a:t>、助聽器及呼吸器</a:t>
                      </a:r>
                      <a:r>
                        <a:rPr lang="en-US" altLang="zh-TW" sz="2400" b="0" i="0" u="none" strike="noStrike" kern="1200" baseline="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(CPAP)</a:t>
                      </a:r>
                      <a:r>
                        <a:rPr lang="zh-TW" altLang="en-US" sz="2400" b="0" i="0" u="none" strike="noStrike" kern="1200" baseline="0" dirty="0" smtClean="0">
                          <a:solidFill>
                            <a:schemeClr val="dk1"/>
                          </a:solidFill>
                          <a:latin typeface="新細明體"/>
                          <a:ea typeface="新細明體"/>
                          <a:cs typeface="+mn-cs"/>
                        </a:rPr>
                        <a:t>等</a:t>
                      </a:r>
                      <a:endParaRPr lang="en-US" altLang="zh-TW" sz="2400" b="0" i="0" u="none" strike="noStrike" kern="1200" baseline="0" dirty="0" smtClean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2400" b="0" i="0" u="none" strike="noStrike" kern="1200" baseline="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港區物流業務</a:t>
                      </a:r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400" b="0" i="0" u="none" strike="noStrike" kern="1200" baseline="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台南安平港散裝船裝卸倉儲與配送作業</a:t>
                      </a:r>
                      <a:endParaRPr lang="en-US" altLang="zh-TW" sz="2400" b="0" i="0" u="none" strike="noStrike" kern="1200" baseline="0" dirty="0" smtClean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業務單位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文字方塊 9"/>
          <p:cNvSpPr txBox="1">
            <a:spLocks noChangeArrowheads="1"/>
          </p:cNvSpPr>
          <p:nvPr/>
        </p:nvSpPr>
        <p:spPr bwMode="auto">
          <a:xfrm>
            <a:off x="6912323" y="6444059"/>
            <a:ext cx="216597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/>
            <a:r>
              <a:rPr lang="en-US" altLang="zh-TW" b="1" dirty="0" smtClean="0">
                <a:solidFill>
                  <a:srgbClr val="002060"/>
                </a:solidFill>
                <a:latin typeface="Book Antiqua" pitchFamily="18" charset="0"/>
              </a:rPr>
              <a:t>LEAD DATA </a:t>
            </a:r>
            <a:r>
              <a:rPr lang="en-US" altLang="zh-TW" b="1" dirty="0">
                <a:solidFill>
                  <a:srgbClr val="002060"/>
                </a:solidFill>
                <a:latin typeface="Book Antiqua" pitchFamily="18" charset="0"/>
              </a:rPr>
              <a:t>INC.</a:t>
            </a:r>
            <a:endParaRPr lang="zh-TW" altLang="en-US" b="1" dirty="0">
              <a:solidFill>
                <a:srgbClr val="00206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737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子公司裕航與臺灣港務公司高雄港務分公司合作興建台南安平港</a:t>
            </a:r>
            <a:r>
              <a:rPr lang="en-US" altLang="zh-TW" dirty="0" smtClean="0"/>
              <a:t>13~15</a:t>
            </a:r>
            <a:r>
              <a:rPr lang="zh-TW" altLang="en-US" dirty="0" smtClean="0"/>
              <a:t>碼頭後線大宗散雜貨倉庫，已興建</a:t>
            </a:r>
            <a:r>
              <a:rPr lang="zh-TW" altLang="en-US" dirty="0"/>
              <a:t>容量</a:t>
            </a:r>
            <a:r>
              <a:rPr lang="zh-TW" altLang="en-US" dirty="0" smtClean="0"/>
              <a:t>為</a:t>
            </a:r>
            <a:r>
              <a:rPr lang="en-US" altLang="zh-TW" dirty="0" smtClean="0"/>
              <a:t>40,000</a:t>
            </a:r>
            <a:r>
              <a:rPr lang="zh-TW" altLang="en-US" dirty="0" smtClean="0"/>
              <a:t>噸之煤炭儲運中心，已於</a:t>
            </a:r>
            <a:r>
              <a:rPr lang="en-US" altLang="zh-TW" dirty="0" smtClean="0"/>
              <a:t>2015</a:t>
            </a:r>
            <a:r>
              <a:rPr lang="zh-TW" altLang="en-US" dirty="0" smtClean="0"/>
              <a:t>年</a:t>
            </a:r>
            <a:r>
              <a:rPr lang="en-US" altLang="zh-TW" dirty="0" smtClean="0"/>
              <a:t>6</a:t>
            </a:r>
            <a:r>
              <a:rPr lang="zh-TW" altLang="en-US" dirty="0" smtClean="0"/>
              <a:t>月開始營運，並於北</a:t>
            </a:r>
            <a:r>
              <a:rPr lang="zh-TW" altLang="en-US" dirty="0" smtClean="0">
                <a:latin typeface="新細明體"/>
                <a:ea typeface="新細明體"/>
              </a:rPr>
              <a:t>、</a:t>
            </a:r>
            <a:r>
              <a:rPr lang="zh-TW" altLang="en-US" dirty="0" smtClean="0"/>
              <a:t>中租用煤倉</a:t>
            </a:r>
            <a:r>
              <a:rPr lang="zh-TW" altLang="en-US" dirty="0"/>
              <a:t>，為</a:t>
            </a:r>
            <a:r>
              <a:rPr lang="zh-TW" altLang="en-US" dirty="0" smtClean="0"/>
              <a:t>廣大的用煤客戶提供了全自動之煤炭卸貨及出貨等全方位服務</a:t>
            </a:r>
            <a:r>
              <a:rPr lang="zh-TW" altLang="en-US" dirty="0" smtClean="0">
                <a:latin typeface="新細明體"/>
                <a:ea typeface="新細明體"/>
              </a:rPr>
              <a:t>。</a:t>
            </a:r>
            <a:endParaRPr lang="en-US" altLang="zh-TW" dirty="0" smtClean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煤炭業務介紹</a:t>
            </a:r>
            <a:endParaRPr lang="zh-TW" altLang="en-US" dirty="0"/>
          </a:p>
        </p:txBody>
      </p:sp>
      <p:sp>
        <p:nvSpPr>
          <p:cNvPr id="7" name="文字方塊 9"/>
          <p:cNvSpPr txBox="1">
            <a:spLocks noChangeArrowheads="1"/>
          </p:cNvSpPr>
          <p:nvPr/>
        </p:nvSpPr>
        <p:spPr bwMode="auto">
          <a:xfrm>
            <a:off x="6912323" y="6444059"/>
            <a:ext cx="216597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/>
            <a:r>
              <a:rPr lang="en-US" altLang="zh-TW" b="1" dirty="0" smtClean="0">
                <a:solidFill>
                  <a:srgbClr val="002060"/>
                </a:solidFill>
                <a:latin typeface="Book Antiqua" pitchFamily="18" charset="0"/>
              </a:rPr>
              <a:t>LEAD DATA </a:t>
            </a:r>
            <a:r>
              <a:rPr lang="en-US" altLang="zh-TW" b="1" dirty="0">
                <a:solidFill>
                  <a:srgbClr val="002060"/>
                </a:solidFill>
                <a:latin typeface="Book Antiqua" pitchFamily="18" charset="0"/>
              </a:rPr>
              <a:t>INC.</a:t>
            </a:r>
            <a:endParaRPr lang="zh-TW" altLang="en-US" b="1" dirty="0">
              <a:solidFill>
                <a:srgbClr val="00206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9129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 descr="畫面剪輯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9" y="3356992"/>
            <a:ext cx="4567922" cy="2878942"/>
          </a:xfrm>
          <a:prstGeom prst="rect">
            <a:avLst/>
          </a:prstGeom>
        </p:spPr>
      </p:pic>
      <p:pic>
        <p:nvPicPr>
          <p:cNvPr id="5" name="圖片 4" descr="畫面剪輯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3356992"/>
            <a:ext cx="4593514" cy="2878942"/>
          </a:xfrm>
          <a:prstGeom prst="rect">
            <a:avLst/>
          </a:prstGeom>
        </p:spPr>
      </p:pic>
      <p:pic>
        <p:nvPicPr>
          <p:cNvPr id="6" name="圖片 5" descr="畫面剪輯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476672"/>
            <a:ext cx="5655029" cy="2736304"/>
          </a:xfrm>
          <a:prstGeom prst="rect">
            <a:avLst/>
          </a:prstGeom>
        </p:spPr>
      </p:pic>
      <p:sp>
        <p:nvSpPr>
          <p:cNvPr id="10" name="文字方塊 9"/>
          <p:cNvSpPr txBox="1">
            <a:spLocks noChangeArrowheads="1"/>
          </p:cNvSpPr>
          <p:nvPr/>
        </p:nvSpPr>
        <p:spPr bwMode="auto">
          <a:xfrm>
            <a:off x="6912323" y="6444059"/>
            <a:ext cx="216597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/>
            <a:r>
              <a:rPr lang="en-US" altLang="zh-TW" b="1" dirty="0" smtClean="0">
                <a:solidFill>
                  <a:srgbClr val="002060"/>
                </a:solidFill>
                <a:latin typeface="Book Antiqua" pitchFamily="18" charset="0"/>
              </a:rPr>
              <a:t>LEAD DATA </a:t>
            </a:r>
            <a:r>
              <a:rPr lang="en-US" altLang="zh-TW" b="1" dirty="0">
                <a:solidFill>
                  <a:srgbClr val="002060"/>
                </a:solidFill>
                <a:latin typeface="Book Antiqua" pitchFamily="18" charset="0"/>
              </a:rPr>
              <a:t>INC.</a:t>
            </a:r>
            <a:endParaRPr lang="zh-TW" altLang="en-US" b="1" dirty="0">
              <a:solidFill>
                <a:srgbClr val="00206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5854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本公司目前在桃園設有先進設備之植物工廠，自主開發科技作物，現有種植超過</a:t>
            </a:r>
            <a:r>
              <a:rPr lang="en-US" altLang="zh-TW" dirty="0" smtClean="0"/>
              <a:t>40</a:t>
            </a:r>
            <a:r>
              <a:rPr lang="zh-TW" altLang="en-US" dirty="0" smtClean="0"/>
              <a:t>種蔬菜作物，並販售至高檔連鎖超市</a:t>
            </a:r>
            <a:r>
              <a:rPr lang="zh-TW" altLang="en-US" dirty="0" smtClean="0">
                <a:latin typeface="新細明體"/>
                <a:ea typeface="新細明體"/>
              </a:rPr>
              <a:t>。</a:t>
            </a:r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農產業務介紹</a:t>
            </a:r>
            <a:endParaRPr lang="zh-TW" altLang="en-US" dirty="0"/>
          </a:p>
        </p:txBody>
      </p:sp>
      <p:sp>
        <p:nvSpPr>
          <p:cNvPr id="5" name="矩形 4"/>
          <p:cNvSpPr/>
          <p:nvPr/>
        </p:nvSpPr>
        <p:spPr>
          <a:xfrm>
            <a:off x="576064" y="2968171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kumimoji="1"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隔絕外界農藥污染、重金屬</a:t>
            </a:r>
            <a:endParaRPr kumimoji="1" lang="en-US" altLang="zh-TW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1"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依作物調整溫、濕度，達成跨季節生產</a:t>
            </a:r>
            <a:endParaRPr kumimoji="1" lang="en-US" altLang="zh-TW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1"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隔絕蟲害，不需使用農藥</a:t>
            </a:r>
            <a:endParaRPr kumimoji="1" lang="en-US" altLang="zh-TW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pic>
        <p:nvPicPr>
          <p:cNvPr id="6" name="圖片 5" descr="畫面剪輯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968" y="4143474"/>
            <a:ext cx="3311298" cy="1819395"/>
          </a:xfrm>
          <a:prstGeom prst="rect">
            <a:avLst/>
          </a:prstGeom>
        </p:spPr>
      </p:pic>
      <p:pic>
        <p:nvPicPr>
          <p:cNvPr id="7" name="圖片 6" descr="畫面剪輯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0946" y="4048212"/>
            <a:ext cx="2635470" cy="1914658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5580112" y="3214717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kumimoji="1"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智慧環境監控</a:t>
            </a:r>
            <a:endParaRPr kumimoji="1" lang="en-US" altLang="zh-TW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1"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標準化生產</a:t>
            </a:r>
            <a:r>
              <a:rPr kumimoji="1"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流程</a:t>
            </a:r>
            <a:endParaRPr kumimoji="1" lang="en-US" altLang="zh-TW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9" name="文字方塊 9"/>
          <p:cNvSpPr txBox="1">
            <a:spLocks noChangeArrowheads="1"/>
          </p:cNvSpPr>
          <p:nvPr/>
        </p:nvSpPr>
        <p:spPr bwMode="auto">
          <a:xfrm>
            <a:off x="6912323" y="6444059"/>
            <a:ext cx="216597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/>
            <a:r>
              <a:rPr lang="en-US" altLang="zh-TW" b="1" dirty="0" smtClean="0">
                <a:solidFill>
                  <a:srgbClr val="002060"/>
                </a:solidFill>
                <a:latin typeface="Book Antiqua" pitchFamily="18" charset="0"/>
              </a:rPr>
              <a:t>LEAD DATA </a:t>
            </a:r>
            <a:r>
              <a:rPr lang="en-US" altLang="zh-TW" b="1" dirty="0">
                <a:solidFill>
                  <a:srgbClr val="002060"/>
                </a:solidFill>
                <a:latin typeface="Book Antiqua" pitchFamily="18" charset="0"/>
              </a:rPr>
              <a:t>INC.</a:t>
            </a:r>
            <a:endParaRPr lang="zh-TW" altLang="en-US" b="1" dirty="0">
              <a:solidFill>
                <a:srgbClr val="00206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89647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 descr="畫面剪輯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3" y="2486801"/>
            <a:ext cx="2458353" cy="2718915"/>
          </a:xfrm>
          <a:prstGeom prst="rect">
            <a:avLst/>
          </a:prstGeom>
        </p:spPr>
      </p:pic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r>
              <a:rPr lang="zh-TW" altLang="en-US" dirty="0" smtClean="0"/>
              <a:t>子公司易特聯合科技與昶虹電子蘇州與瀋陽公司於</a:t>
            </a:r>
            <a:r>
              <a:rPr lang="en-US" altLang="zh-TW" dirty="0" smtClean="0"/>
              <a:t>2008</a:t>
            </a:r>
            <a:r>
              <a:rPr lang="zh-TW" altLang="en-US" dirty="0" smtClean="0"/>
              <a:t>年起投入醫療器材領域，致力於提供國人優質醫療輔具</a:t>
            </a:r>
            <a:r>
              <a:rPr lang="zh-TW" altLang="en-US" dirty="0" smtClean="0">
                <a:latin typeface="新細明體"/>
                <a:ea typeface="新細明體"/>
              </a:rPr>
              <a:t>。</a:t>
            </a:r>
            <a:endParaRPr lang="en-US" altLang="zh-TW" dirty="0" smtClean="0">
              <a:latin typeface="新細明體"/>
              <a:ea typeface="新細明體"/>
            </a:endParaRPr>
          </a:p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醫療器材業務介紹</a:t>
            </a:r>
            <a:endParaRPr lang="zh-TW" altLang="en-US" dirty="0"/>
          </a:p>
        </p:txBody>
      </p:sp>
      <p:pic>
        <p:nvPicPr>
          <p:cNvPr id="5" name="圖片 4" descr="畫面剪輯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625988"/>
            <a:ext cx="3391374" cy="1667108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830574" y="4139788"/>
            <a:ext cx="26613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err="1" smtClean="0"/>
              <a:t>Uwish</a:t>
            </a:r>
            <a:r>
              <a:rPr lang="en-US" altLang="zh-TW" dirty="0" smtClean="0"/>
              <a:t> </a:t>
            </a:r>
            <a:r>
              <a:rPr lang="zh-TW" altLang="en-US" dirty="0" smtClean="0"/>
              <a:t>睡眠呼吸輔助系列</a:t>
            </a:r>
            <a:endParaRPr lang="zh-TW" altLang="en-US" dirty="0"/>
          </a:p>
        </p:txBody>
      </p:sp>
      <p:sp>
        <p:nvSpPr>
          <p:cNvPr id="8" name="文字方塊 7"/>
          <p:cNvSpPr txBox="1"/>
          <p:nvPr/>
        </p:nvSpPr>
        <p:spPr>
          <a:xfrm>
            <a:off x="5983707" y="5174231"/>
            <a:ext cx="15071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err="1" smtClean="0"/>
              <a:t>Uwish</a:t>
            </a:r>
            <a:r>
              <a:rPr lang="en-US" altLang="zh-TW" dirty="0" smtClean="0"/>
              <a:t> </a:t>
            </a:r>
            <a:r>
              <a:rPr lang="zh-TW" altLang="en-US" dirty="0" smtClean="0"/>
              <a:t>製氧機</a:t>
            </a:r>
            <a:endParaRPr lang="zh-TW" altLang="en-US" dirty="0"/>
          </a:p>
        </p:txBody>
      </p:sp>
      <p:pic>
        <p:nvPicPr>
          <p:cNvPr id="10" name="圖片 9" descr="畫面剪輯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0021" y="4690957"/>
            <a:ext cx="2457793" cy="1705213"/>
          </a:xfrm>
          <a:prstGeom prst="rect">
            <a:avLst/>
          </a:prstGeom>
        </p:spPr>
      </p:pic>
      <p:sp>
        <p:nvSpPr>
          <p:cNvPr id="11" name="文字方塊 10"/>
          <p:cNvSpPr txBox="1"/>
          <p:nvPr/>
        </p:nvSpPr>
        <p:spPr>
          <a:xfrm>
            <a:off x="5291327" y="6085807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助聽器</a:t>
            </a:r>
            <a:endParaRPr lang="zh-TW" altLang="en-US" dirty="0"/>
          </a:p>
        </p:txBody>
      </p:sp>
      <p:sp>
        <p:nvSpPr>
          <p:cNvPr id="15" name="文字方塊 9"/>
          <p:cNvSpPr txBox="1">
            <a:spLocks noChangeArrowheads="1"/>
          </p:cNvSpPr>
          <p:nvPr/>
        </p:nvSpPr>
        <p:spPr bwMode="auto">
          <a:xfrm>
            <a:off x="6912323" y="6444059"/>
            <a:ext cx="216597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/>
            <a:r>
              <a:rPr lang="en-US" altLang="zh-TW" b="1" dirty="0" smtClean="0">
                <a:solidFill>
                  <a:srgbClr val="002060"/>
                </a:solidFill>
                <a:latin typeface="Book Antiqua" pitchFamily="18" charset="0"/>
              </a:rPr>
              <a:t>LEAD DATA </a:t>
            </a:r>
            <a:r>
              <a:rPr lang="en-US" altLang="zh-TW" b="1" dirty="0">
                <a:solidFill>
                  <a:srgbClr val="002060"/>
                </a:solidFill>
                <a:latin typeface="Book Antiqua" pitchFamily="18" charset="0"/>
              </a:rPr>
              <a:t>INC.</a:t>
            </a:r>
            <a:endParaRPr lang="zh-TW" altLang="en-US" b="1" dirty="0">
              <a:solidFill>
                <a:srgbClr val="00206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5038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1"/>
          <p:cNvSpPr txBox="1">
            <a:spLocks/>
          </p:cNvSpPr>
          <p:nvPr/>
        </p:nvSpPr>
        <p:spPr>
          <a:xfrm>
            <a:off x="457200" y="1124744"/>
            <a:ext cx="4618856" cy="3240360"/>
          </a:xfrm>
          <a:prstGeom prst="rect">
            <a:avLst/>
          </a:prstGeom>
        </p:spPr>
        <p:txBody>
          <a:bodyPr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zh-TW" altLang="en-US" dirty="0" smtClean="0"/>
              <a:t/>
            </a:r>
            <a:br>
              <a:rPr lang="zh-TW" altLang="en-US" dirty="0" smtClean="0"/>
            </a:b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財務及營運概況</a:t>
            </a:r>
            <a:br>
              <a:rPr lang="zh-TW" altLang="en-US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 </a:t>
            </a:r>
            <a:endParaRPr lang="zh-TW" altLang="en-US" dirty="0"/>
          </a:p>
        </p:txBody>
      </p:sp>
      <p:sp>
        <p:nvSpPr>
          <p:cNvPr id="10" name="文字方塊 9"/>
          <p:cNvSpPr txBox="1">
            <a:spLocks noChangeArrowheads="1"/>
          </p:cNvSpPr>
          <p:nvPr/>
        </p:nvSpPr>
        <p:spPr bwMode="auto">
          <a:xfrm>
            <a:off x="6912323" y="6444059"/>
            <a:ext cx="216597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/>
            <a:r>
              <a:rPr lang="en-US" altLang="zh-TW" b="1" dirty="0" smtClean="0">
                <a:solidFill>
                  <a:srgbClr val="002060"/>
                </a:solidFill>
                <a:latin typeface="Book Antiqua" pitchFamily="18" charset="0"/>
              </a:rPr>
              <a:t>LEAD DATA </a:t>
            </a:r>
            <a:r>
              <a:rPr lang="en-US" altLang="zh-TW" b="1" dirty="0">
                <a:solidFill>
                  <a:srgbClr val="002060"/>
                </a:solidFill>
                <a:latin typeface="Book Antiqua" pitchFamily="18" charset="0"/>
              </a:rPr>
              <a:t>INC.</a:t>
            </a:r>
            <a:endParaRPr lang="zh-TW" altLang="en-US" b="1" dirty="0">
              <a:solidFill>
                <a:srgbClr val="00206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36597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0021025"/>
              </p:ext>
            </p:extLst>
          </p:nvPr>
        </p:nvGraphicFramePr>
        <p:xfrm>
          <a:off x="395536" y="1340771"/>
          <a:ext cx="8496943" cy="46085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79079"/>
                <a:gridCol w="150388"/>
                <a:gridCol w="1113824"/>
                <a:gridCol w="141665"/>
                <a:gridCol w="848995"/>
                <a:gridCol w="151340"/>
                <a:gridCol w="1325175"/>
                <a:gridCol w="220479"/>
                <a:gridCol w="935754"/>
                <a:gridCol w="124386"/>
                <a:gridCol w="1229109"/>
                <a:gridCol w="114077"/>
                <a:gridCol w="562672"/>
              </a:tblGrid>
              <a:tr h="7200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</a:t>
                      </a:r>
                      <a:r>
                        <a:rPr lang="en-US" sz="1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sz="1800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單位：千元</a:t>
                      </a:r>
                      <a:r>
                        <a:rPr lang="en-US" sz="1800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sz="1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　</a:t>
                      </a:r>
                      <a:endParaRPr lang="zh-TW" sz="1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u="sng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</a:t>
                      </a:r>
                      <a:r>
                        <a:rPr lang="en-US" altLang="zh-TW" sz="1800" u="sng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8</a:t>
                      </a:r>
                      <a:r>
                        <a:rPr lang="zh-TW" sz="1800" u="sng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年度</a:t>
                      </a:r>
                      <a:r>
                        <a:rPr lang="en-US" sz="1800" u="sng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Q3</a:t>
                      </a:r>
                      <a:endParaRPr lang="zh-TW" sz="1800" u="sng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u="sng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　</a:t>
                      </a:r>
                      <a:endParaRPr lang="zh-TW" sz="1800" u="sng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u="sng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</a:t>
                      </a:r>
                      <a:r>
                        <a:rPr lang="en-US" altLang="zh-TW" sz="1800" u="sng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8</a:t>
                      </a:r>
                      <a:r>
                        <a:rPr lang="zh-TW" sz="1800" u="sng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年度</a:t>
                      </a:r>
                      <a:r>
                        <a:rPr lang="en-US" sz="1800" u="sng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Q2</a:t>
                      </a:r>
                      <a:endParaRPr lang="zh-TW" sz="1800" u="sng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sz="1800" u="sng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u="sng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</a:t>
                      </a:r>
                      <a:r>
                        <a:rPr lang="en-US" altLang="zh-TW" sz="1800" u="sng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8</a:t>
                      </a:r>
                      <a:r>
                        <a:rPr lang="zh-TW" sz="1800" u="sng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年度</a:t>
                      </a:r>
                      <a:r>
                        <a:rPr lang="en-US" sz="1800" u="sng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Q1</a:t>
                      </a:r>
                      <a:endParaRPr lang="zh-TW" sz="1800" u="sng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800" kern="0">
                          <a:effectLst/>
                        </a:rPr>
                        <a:t>　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0">
                          <a:effectLst/>
                        </a:rPr>
                        <a:t>　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u="sng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金額</a:t>
                      </a:r>
                      <a:endParaRPr lang="zh-TW" sz="1800" u="sng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u="sng" ker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　</a:t>
                      </a:r>
                      <a:endParaRPr lang="zh-TW" sz="1800" u="sng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u="sng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％</a:t>
                      </a:r>
                      <a:endParaRPr lang="zh-TW" sz="1800" u="sng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u="sng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　</a:t>
                      </a:r>
                      <a:endParaRPr lang="zh-TW" sz="1800" u="sng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u="sng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金額</a:t>
                      </a:r>
                      <a:endParaRPr lang="zh-TW" sz="1800" u="sng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u="sng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　</a:t>
                      </a:r>
                      <a:endParaRPr lang="zh-TW" sz="1800" u="sng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u="sng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％</a:t>
                      </a:r>
                      <a:endParaRPr lang="zh-TW" sz="1800" u="sng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800" u="sng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u="sng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金額</a:t>
                      </a:r>
                      <a:endParaRPr lang="zh-TW" sz="1800" u="sng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u="sng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　</a:t>
                      </a:r>
                      <a:endParaRPr lang="zh-TW" sz="1800" u="sng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u="sng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％</a:t>
                      </a:r>
                      <a:endParaRPr lang="zh-TW" sz="1800" u="sng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50405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800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銷貨收入</a:t>
                      </a:r>
                      <a:endParaRPr lang="zh-TW" sz="1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0">
                          <a:effectLst/>
                        </a:rPr>
                        <a:t>　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137,908</a:t>
                      </a: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 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　</a:t>
                      </a:r>
                      <a:endParaRPr lang="zh-TW" sz="18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100 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　</a:t>
                      </a:r>
                      <a:endParaRPr lang="zh-TW" sz="18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206,737</a:t>
                      </a: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 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　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100 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  <a:cs typeface="+mn-cs"/>
                        </a:rPr>
                        <a:t>151,983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　</a:t>
                      </a:r>
                      <a:endParaRPr lang="zh-TW" sz="18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100 </a:t>
                      </a:r>
                      <a:endParaRPr lang="zh-TW" sz="18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50405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800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營業</a:t>
                      </a:r>
                      <a:r>
                        <a:rPr lang="zh-TW" sz="1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毛</a:t>
                      </a:r>
                      <a:r>
                        <a:rPr lang="zh-TW" altLang="en-US" sz="1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利</a:t>
                      </a:r>
                      <a:r>
                        <a:rPr lang="en-US" altLang="zh-TW" sz="1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sz="1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損</a:t>
                      </a:r>
                      <a:r>
                        <a:rPr lang="en-US" altLang="zh-TW" sz="18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sz="1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0">
                          <a:effectLst/>
                        </a:rPr>
                        <a:t>　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en-US" altLang="zh-TW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68,689</a:t>
                      </a: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　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en-US" altLang="zh-TW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50</a:t>
                      </a: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　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en-US" altLang="zh-TW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21,337</a:t>
                      </a: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　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en-US" altLang="zh-TW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10</a:t>
                      </a: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8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3</a:t>
                      </a:r>
                      <a:r>
                        <a:rPr lang="en-US" altLang="zh-TW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2,899)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　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  <a:cs typeface="Times New Roman"/>
                        </a:rPr>
                        <a:t>(22)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50405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800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營業淨損</a:t>
                      </a:r>
                      <a:endParaRPr lang="zh-TW" sz="1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0">
                          <a:effectLst/>
                        </a:rPr>
                        <a:t>　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en-US" altLang="zh-TW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115,554</a:t>
                      </a: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　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en-US" altLang="zh-TW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84</a:t>
                      </a: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　</a:t>
                      </a:r>
                      <a:endParaRPr lang="zh-TW" sz="18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en-US" altLang="zh-TW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66,448</a:t>
                      </a: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　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en-US" altLang="zh-TW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32</a:t>
                      </a: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en-US" altLang="zh-TW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98,998</a:t>
                      </a: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　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en-US" altLang="zh-TW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65</a:t>
                      </a: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50405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800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稅前淨損</a:t>
                      </a:r>
                      <a:endParaRPr lang="zh-TW" sz="1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0">
                          <a:effectLst/>
                        </a:rPr>
                        <a:t>　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en-US" altLang="zh-TW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61,690</a:t>
                      </a: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　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en-US" altLang="zh-TW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45</a:t>
                      </a: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　</a:t>
                      </a:r>
                      <a:endParaRPr lang="zh-TW" sz="18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en-US" altLang="zh-TW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58,626</a:t>
                      </a: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　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en-US" altLang="zh-TW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39</a:t>
                      </a: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8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en-US" altLang="zh-TW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100,218</a:t>
                      </a: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　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en-US" altLang="zh-TW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66</a:t>
                      </a: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800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本期淨損</a:t>
                      </a:r>
                      <a:endParaRPr lang="zh-TW" sz="1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0" dirty="0">
                          <a:effectLst/>
                        </a:rPr>
                        <a:t>　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en-US" altLang="zh-TW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67,825</a:t>
                      </a: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　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en-US" altLang="zh-TW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49</a:t>
                      </a: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　</a:t>
                      </a:r>
                      <a:endParaRPr lang="zh-TW" sz="18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en-US" altLang="zh-TW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47,849</a:t>
                      </a: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　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en-US" altLang="zh-TW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23</a:t>
                      </a: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8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en-US" altLang="zh-TW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93,837</a:t>
                      </a: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　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en-US" altLang="zh-TW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62</a:t>
                      </a: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50405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EBITDA</a:t>
                      </a:r>
                      <a:endParaRPr lang="zh-TW" sz="1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800" kern="100">
                        <a:effectLst/>
                        <a:latin typeface="Calibri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(29,830)</a:t>
                      </a:r>
                      <a:endParaRPr lang="zh-TW" sz="1800" kern="1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800" kern="1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800" kern="1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800" kern="1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(21,658)</a:t>
                      </a:r>
                      <a:endParaRPr lang="zh-TW" sz="1800" kern="1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800" kern="1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800" kern="1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800" kern="1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(64,589)</a:t>
                      </a:r>
                      <a:endParaRPr lang="zh-TW" sz="1800" kern="1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800" kern="1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EPS</a:t>
                      </a:r>
                      <a:endParaRPr lang="zh-TW" sz="1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800" kern="100">
                        <a:effectLst/>
                        <a:latin typeface="Calibri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0.</a:t>
                      </a:r>
                      <a:r>
                        <a:rPr lang="en-US" altLang="zh-TW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46</a:t>
                      </a: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8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8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0.47)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8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800" kern="10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en-US" sz="1800" kern="0" dirty="0" smtClean="0">
                          <a:effectLst/>
                          <a:latin typeface="Book Antiqua" panose="02040602050305030304" pitchFamily="18" charset="0"/>
                          <a:ea typeface="標楷體" panose="03000509000000000000" pitchFamily="65" charset="-120"/>
                        </a:rPr>
                        <a:t>0.72)</a:t>
                      </a:r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800" kern="100" dirty="0">
                        <a:effectLst/>
                        <a:latin typeface="Book Antiqua" panose="0204060205030503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</a:tr>
            </a:tbl>
          </a:graphicData>
        </a:graphic>
      </p:graphicFrame>
      <p:sp>
        <p:nvSpPr>
          <p:cNvPr id="8" name="文字方塊 9"/>
          <p:cNvSpPr txBox="1">
            <a:spLocks noChangeArrowheads="1"/>
          </p:cNvSpPr>
          <p:nvPr/>
        </p:nvSpPr>
        <p:spPr bwMode="auto">
          <a:xfrm>
            <a:off x="6912323" y="6444059"/>
            <a:ext cx="216597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/>
            <a:r>
              <a:rPr lang="en-US" altLang="zh-TW" b="1" dirty="0" smtClean="0">
                <a:solidFill>
                  <a:srgbClr val="002060"/>
                </a:solidFill>
                <a:latin typeface="Book Antiqua" pitchFamily="18" charset="0"/>
              </a:rPr>
              <a:t>LEAD DATA </a:t>
            </a:r>
            <a:r>
              <a:rPr lang="en-US" altLang="zh-TW" b="1" dirty="0">
                <a:solidFill>
                  <a:srgbClr val="002060"/>
                </a:solidFill>
                <a:latin typeface="Book Antiqua" pitchFamily="18" charset="0"/>
              </a:rPr>
              <a:t>INC.</a:t>
            </a:r>
            <a:endParaRPr lang="zh-TW" altLang="en-US" b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457200" y="341784"/>
            <a:ext cx="8229600" cy="11430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簡明合併綜合損益表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33145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匯合">
  <a:themeElements>
    <a:clrScheme name="匯合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匯合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匯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3877</TotalTime>
  <Words>915</Words>
  <Application>Microsoft Office PowerPoint</Application>
  <PresentationFormat>如螢幕大小 (4:3)</PresentationFormat>
  <Paragraphs>352</Paragraphs>
  <Slides>14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15" baseType="lpstr">
      <vt:lpstr>匯合</vt:lpstr>
      <vt:lpstr>  億麗科技股份有限公司 (原名:新利虹科技股份有限公司) 一○八年法人說明會 108.12.26  </vt:lpstr>
      <vt:lpstr>公司沿革</vt:lpstr>
      <vt:lpstr>業務單位</vt:lpstr>
      <vt:lpstr>煤炭業務介紹</vt:lpstr>
      <vt:lpstr>PowerPoint 簡報</vt:lpstr>
      <vt:lpstr>農產業務介紹</vt:lpstr>
      <vt:lpstr>醫療器材業務介紹</vt:lpstr>
      <vt:lpstr>PowerPoint 簡報</vt:lpstr>
      <vt:lpstr>PowerPoint 簡報</vt:lpstr>
      <vt:lpstr>PowerPoint 簡報</vt:lpstr>
      <vt:lpstr>PowerPoint 簡報</vt:lpstr>
      <vt:lpstr>PowerPoint 簡報</vt:lpstr>
      <vt:lpstr>公司未來展望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lukechen(陳意鈴)</dc:creator>
  <cp:lastModifiedBy>cleoyeh(葉芳琪)</cp:lastModifiedBy>
  <cp:revision>164</cp:revision>
  <cp:lastPrinted>2019-12-12T07:06:24Z</cp:lastPrinted>
  <dcterms:created xsi:type="dcterms:W3CDTF">2016-11-18T06:46:15Z</dcterms:created>
  <dcterms:modified xsi:type="dcterms:W3CDTF">2021-01-13T04:01:47Z</dcterms:modified>
</cp:coreProperties>
</file>