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60" r:id="rId2"/>
    <p:sldId id="264" r:id="rId3"/>
    <p:sldId id="270" r:id="rId4"/>
    <p:sldId id="271" r:id="rId5"/>
    <p:sldId id="272" r:id="rId6"/>
    <p:sldId id="276" r:id="rId7"/>
    <p:sldId id="273" r:id="rId8"/>
    <p:sldId id="275" r:id="rId9"/>
    <p:sldId id="261" r:id="rId10"/>
    <p:sldId id="257" r:id="rId11"/>
    <p:sldId id="258" r:id="rId12"/>
    <p:sldId id="262" r:id="rId13"/>
    <p:sldId id="268" r:id="rId14"/>
    <p:sldId id="263" r:id="rId15"/>
  </p:sldIdLst>
  <p:sldSz cx="9144000" cy="6858000" type="screen4x3"/>
  <p:notesSz cx="6797675" cy="99266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835" autoAdjust="0"/>
    <p:restoredTop sz="94660"/>
  </p:normalViewPr>
  <p:slideViewPr>
    <p:cSldViewPr>
      <p:cViewPr>
        <p:scale>
          <a:sx n="45" d="100"/>
          <a:sy n="45" d="100"/>
        </p:scale>
        <p:origin x="-1464" y="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D489B4DA-312F-4114-91FD-EE12A3C49360}" type="datetimeFigureOut">
              <a:rPr lang="zh-TW" altLang="en-US" smtClean="0"/>
              <a:t>2021/1/13</a:t>
            </a:fld>
            <a:endParaRPr lang="zh-TW" altLang="en-US"/>
          </a:p>
        </p:txBody>
      </p:sp>
      <p:sp>
        <p:nvSpPr>
          <p:cNvPr id="4" name="頁尾版面配置區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003FCF9D-598F-46F9-B474-DDCFBE995317}" type="slidenum">
              <a:rPr lang="zh-TW" altLang="en-US" smtClean="0"/>
              <a:t>‹#›</a:t>
            </a:fld>
            <a:endParaRPr lang="zh-TW" altLang="en-US"/>
          </a:p>
        </p:txBody>
      </p:sp>
    </p:spTree>
    <p:extLst>
      <p:ext uri="{BB962C8B-B14F-4D97-AF65-F5344CB8AC3E}">
        <p14:creationId xmlns:p14="http://schemas.microsoft.com/office/powerpoint/2010/main" val="37485681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67AE19A-0B66-4454-A942-8DD5E14EAEF3}" type="datetimeFigureOut">
              <a:rPr lang="zh-TW" altLang="en-US" smtClean="0"/>
              <a:t>2021/1/13</a:t>
            </a:fld>
            <a:endParaRPr lang="zh-TW"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71558BFD-D4FA-4575-B8BC-0D21E1D14317}" type="slidenum">
              <a:rPr lang="zh-TW" altLang="en-US" smtClean="0"/>
              <a:t>‹#›</a:t>
            </a:fld>
            <a:endParaRPr lang="zh-TW" altLang="en-US"/>
          </a:p>
        </p:txBody>
      </p:sp>
    </p:spTree>
    <p:extLst>
      <p:ext uri="{BB962C8B-B14F-4D97-AF65-F5344CB8AC3E}">
        <p14:creationId xmlns:p14="http://schemas.microsoft.com/office/powerpoint/2010/main" val="559975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71558BFD-D4FA-4575-B8BC-0D21E1D14317}" type="slidenum">
              <a:rPr lang="zh-TW" altLang="en-US" smtClean="0"/>
              <a:t>9</a:t>
            </a:fld>
            <a:endParaRPr lang="zh-TW" altLang="en-US"/>
          </a:p>
        </p:txBody>
      </p:sp>
    </p:spTree>
    <p:extLst>
      <p:ext uri="{BB962C8B-B14F-4D97-AF65-F5344CB8AC3E}">
        <p14:creationId xmlns:p14="http://schemas.microsoft.com/office/powerpoint/2010/main" val="6196812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標題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zh-TW" altLang="en-US" smtClean="0"/>
              <a:t>按一下以編輯母片標題樣式</a:t>
            </a:r>
            <a:endParaRPr kumimoji="0" lang="en-US"/>
          </a:p>
        </p:txBody>
      </p:sp>
      <p:sp>
        <p:nvSpPr>
          <p:cNvPr id="17" name="副標題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grpSp>
        <p:nvGrpSpPr>
          <p:cNvPr id="2" name="群組 1"/>
          <p:cNvGrpSpPr/>
          <p:nvPr/>
        </p:nvGrpSpPr>
        <p:grpSpPr>
          <a:xfrm>
            <a:off x="-3765" y="4953000"/>
            <a:ext cx="9147765" cy="1912088"/>
            <a:chOff x="-3765" y="4832896"/>
            <a:chExt cx="9147765" cy="2032192"/>
          </a:xfrm>
        </p:grpSpPr>
        <p:sp>
          <p:nvSpPr>
            <p:cNvPr id="7" name="手繪多邊形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手繪多邊形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手繪多邊形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接點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期版面配置區 29"/>
          <p:cNvSpPr>
            <a:spLocks noGrp="1"/>
          </p:cNvSpPr>
          <p:nvPr>
            <p:ph type="dt" sz="half" idx="10"/>
          </p:nvPr>
        </p:nvSpPr>
        <p:spPr/>
        <p:txBody>
          <a:bodyPr/>
          <a:lstStyle>
            <a:lvl1pPr>
              <a:defRPr>
                <a:solidFill>
                  <a:srgbClr val="FFFFFF"/>
                </a:solidFill>
              </a:defRPr>
            </a:lvl1pPr>
            <a:extLst/>
          </a:lstStyle>
          <a:p>
            <a:fld id="{B5263D79-1FBC-460E-9265-5CA16B3831BE}" type="datetimeFigureOut">
              <a:rPr lang="zh-TW" altLang="en-US" smtClean="0"/>
              <a:t>2021/1/13</a:t>
            </a:fld>
            <a:endParaRPr lang="zh-TW" altLang="en-US"/>
          </a:p>
        </p:txBody>
      </p:sp>
      <p:sp>
        <p:nvSpPr>
          <p:cNvPr id="19" name="頁尾版面配置區 18"/>
          <p:cNvSpPr>
            <a:spLocks noGrp="1"/>
          </p:cNvSpPr>
          <p:nvPr>
            <p:ph type="ftr" sz="quarter" idx="11"/>
          </p:nvPr>
        </p:nvSpPr>
        <p:spPr/>
        <p:txBody>
          <a:bodyPr/>
          <a:lstStyle>
            <a:lvl1pPr>
              <a:defRPr>
                <a:solidFill>
                  <a:schemeClr val="accent1">
                    <a:tint val="20000"/>
                  </a:schemeClr>
                </a:solidFill>
              </a:defRPr>
            </a:lvl1pPr>
            <a:extLst/>
          </a:lstStyle>
          <a:p>
            <a:endParaRPr lang="zh-TW" altLang="en-US"/>
          </a:p>
        </p:txBody>
      </p:sp>
      <p:sp>
        <p:nvSpPr>
          <p:cNvPr id="27" name="投影片編號版面配置區 26"/>
          <p:cNvSpPr>
            <a:spLocks noGrp="1"/>
          </p:cNvSpPr>
          <p:nvPr>
            <p:ph type="sldNum" sz="quarter" idx="12"/>
          </p:nvPr>
        </p:nvSpPr>
        <p:spPr/>
        <p:txBody>
          <a:bodyPr/>
          <a:lstStyle>
            <a:lvl1pPr>
              <a:defRPr>
                <a:solidFill>
                  <a:srgbClr val="FFFFFF"/>
                </a:solidFill>
              </a:defRPr>
            </a:lvl1pPr>
            <a:extLst/>
          </a:lstStyle>
          <a:p>
            <a:fld id="{39F05B68-8449-49A3-A5C6-B7D54CED8FD7}" type="slidenum">
              <a:rPr lang="zh-TW" altLang="en-US" smtClean="0"/>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1481329"/>
            <a:ext cx="8229600" cy="4386071"/>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B5263D79-1FBC-460E-9265-5CA16B3831BE}" type="datetimeFigureOut">
              <a:rPr lang="zh-TW" altLang="en-US" smtClean="0"/>
              <a:t>2021/1/13</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44013" y="274640"/>
            <a:ext cx="1777470" cy="5592761"/>
          </a:xfrm>
        </p:spPr>
        <p:txBody>
          <a:bodyPr vert="eaVert"/>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41"/>
            <a:ext cx="6324600" cy="5592760"/>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B5263D79-1FBC-460E-9265-5CA16B3831BE}" type="datetimeFigureOut">
              <a:rPr lang="zh-TW" altLang="en-US" smtClean="0"/>
              <a:t>2021/1/13</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B5263D79-1FBC-460E-9265-5CA16B3831BE}" type="datetimeFigureOut">
              <a:rPr lang="zh-TW" altLang="en-US" smtClean="0"/>
              <a:t>2021/1/13</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
        <p:nvSpPr>
          <p:cNvPr id="7" name="標題 6"/>
          <p:cNvSpPr>
            <a:spLocks noGrp="1"/>
          </p:cNvSpPr>
          <p:nvPr>
            <p:ph type="title"/>
          </p:nvPr>
        </p:nvSpPr>
        <p:spPr/>
        <p:txBody>
          <a:bodyPr rtlCol="0"/>
          <a:lstStyle>
            <a:extLst/>
          </a:lstStyle>
          <a:p>
            <a:r>
              <a:rPr kumimoji="0" lang="zh-TW" altLang="en-US" smtClean="0"/>
              <a:t>按一下以編輯母片標題樣式</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bg>
      <p:bgRef idx="1002">
        <a:schemeClr val="bg1"/>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extLst/>
          </a:lstStyle>
          <a:p>
            <a:fld id="{B5263D79-1FBC-460E-9265-5CA16B3831BE}" type="datetimeFigureOut">
              <a:rPr lang="zh-TW" altLang="en-US" smtClean="0"/>
              <a:t>2021/1/13</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
        <p:nvSpPr>
          <p:cNvPr id="7" name="＞形箭號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形箭號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bg>
      <p:bgRef idx="1002">
        <a:schemeClr val="bg1"/>
      </p:bgRef>
    </p:bg>
    <p:spTree>
      <p:nvGrpSpPr>
        <p:cNvPr id="1" name=""/>
        <p:cNvGrpSpPr/>
        <p:nvPr/>
      </p:nvGrpSpPr>
      <p:grpSpPr>
        <a:xfrm>
          <a:off x="0" y="0"/>
          <a:ext cx="0" cy="0"/>
          <a:chOff x="0" y="0"/>
          <a:chExt cx="0" cy="0"/>
        </a:xfrm>
      </p:grpSpPr>
      <p:sp>
        <p:nvSpPr>
          <p:cNvPr id="3" name="內容版面配置區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B5263D79-1FBC-460E-9265-5CA16B3831BE}" type="datetimeFigureOut">
              <a:rPr lang="zh-TW" altLang="en-US" smtClean="0"/>
              <a:t>2021/1/13</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
        <p:nvSpPr>
          <p:cNvPr id="8" name="標題 7"/>
          <p:cNvSpPr>
            <a:spLocks noGrp="1"/>
          </p:cNvSpPr>
          <p:nvPr>
            <p:ph type="title"/>
          </p:nvPr>
        </p:nvSpPr>
        <p:spPr/>
        <p:txBody>
          <a:bodyPr rtlCol="0"/>
          <a:lstStyle>
            <a:extLst/>
          </a:lstStyle>
          <a:p>
            <a:r>
              <a:rPr kumimoji="0" lang="zh-TW" altLang="en-US" smtClean="0"/>
              <a:t>按一下以編輯母片標題樣式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bg>
      <p:bgRef idx="1003">
        <a:schemeClr val="bg1"/>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8229600" cy="1143000"/>
          </a:xfrm>
        </p:spPr>
        <p:txBody>
          <a:bodyPr anchor="ctr"/>
          <a:lstStyle>
            <a:lvl1pPr>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fld id="{B5263D79-1FBC-460E-9265-5CA16B3831BE}" type="datetimeFigureOut">
              <a:rPr lang="zh-TW" altLang="en-US" smtClean="0"/>
              <a:t>2021/1/13</a:t>
            </a:fld>
            <a:endParaRPr lang="zh-TW" altLang="en-US"/>
          </a:p>
        </p:txBody>
      </p:sp>
      <p:sp>
        <p:nvSpPr>
          <p:cNvPr id="8" name="頁尾版面配置區 7"/>
          <p:cNvSpPr>
            <a:spLocks noGrp="1"/>
          </p:cNvSpPr>
          <p:nvPr>
            <p:ph type="ftr" sz="quarter" idx="11"/>
          </p:nvPr>
        </p:nvSpPr>
        <p:spPr/>
        <p:txBody>
          <a:bodyPr/>
          <a:lstStyle>
            <a:extLst/>
          </a:lstStyle>
          <a:p>
            <a:endParaRPr lang="zh-TW" altLang="en-US"/>
          </a:p>
        </p:txBody>
      </p:sp>
      <p:sp>
        <p:nvSpPr>
          <p:cNvPr id="9" name="投影片編號版面配置區 8"/>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bg>
      <p:bgRef idx="1002">
        <a:schemeClr val="bg1"/>
      </p:bgRef>
    </p:bg>
    <p:spTree>
      <p:nvGrpSpPr>
        <p:cNvPr id="1" name=""/>
        <p:cNvGrpSpPr/>
        <p:nvPr/>
      </p:nvGrpSpPr>
      <p:grpSpPr>
        <a:xfrm>
          <a:off x="0" y="0"/>
          <a:ext cx="0" cy="0"/>
          <a:chOff x="0" y="0"/>
          <a:chExt cx="0" cy="0"/>
        </a:xfrm>
      </p:grpSpPr>
      <p:sp>
        <p:nvSpPr>
          <p:cNvPr id="3" name="日期版面配置區 2"/>
          <p:cNvSpPr>
            <a:spLocks noGrp="1"/>
          </p:cNvSpPr>
          <p:nvPr>
            <p:ph type="dt" sz="half" idx="10"/>
          </p:nvPr>
        </p:nvSpPr>
        <p:spPr/>
        <p:txBody>
          <a:bodyPr/>
          <a:lstStyle>
            <a:extLst/>
          </a:lstStyle>
          <a:p>
            <a:fld id="{B5263D79-1FBC-460E-9265-5CA16B3831BE}" type="datetimeFigureOut">
              <a:rPr lang="zh-TW" altLang="en-US" smtClean="0"/>
              <a:t>2021/1/13</a:t>
            </a:fld>
            <a:endParaRPr lang="zh-TW" altLang="en-US"/>
          </a:p>
        </p:txBody>
      </p:sp>
      <p:sp>
        <p:nvSpPr>
          <p:cNvPr id="4" name="頁尾版面配置區 3"/>
          <p:cNvSpPr>
            <a:spLocks noGrp="1"/>
          </p:cNvSpPr>
          <p:nvPr>
            <p:ph type="ftr" sz="quarter" idx="11"/>
          </p:nvPr>
        </p:nvSpPr>
        <p:spPr/>
        <p:txBody>
          <a:bodyPr/>
          <a:lstStyle>
            <a:extLst/>
          </a:lstStyle>
          <a:p>
            <a:endParaRPr lang="zh-TW" altLang="en-US"/>
          </a:p>
        </p:txBody>
      </p:sp>
      <p:sp>
        <p:nvSpPr>
          <p:cNvPr id="5" name="投影片編號版面配置區 4"/>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
        <p:nvSpPr>
          <p:cNvPr id="6" name="標題 5"/>
          <p:cNvSpPr>
            <a:spLocks noGrp="1"/>
          </p:cNvSpPr>
          <p:nvPr>
            <p:ph type="title"/>
          </p:nvPr>
        </p:nvSpPr>
        <p:spPr/>
        <p:txBody>
          <a:bodyPr rtlCol="0"/>
          <a:lstStyle>
            <a:extLst/>
          </a:lstStyle>
          <a:p>
            <a:r>
              <a:rPr kumimoji="0" lang="zh-TW" altLang="en-US" smtClean="0"/>
              <a:t>按一下以編輯母片標題樣式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extLst/>
          </a:lstStyle>
          <a:p>
            <a:fld id="{B5263D79-1FBC-460E-9265-5CA16B3831BE}" type="datetimeFigureOut">
              <a:rPr lang="zh-TW" altLang="en-US" smtClean="0"/>
              <a:t>2021/1/13</a:t>
            </a:fld>
            <a:endParaRPr lang="zh-TW" altLang="en-US"/>
          </a:p>
        </p:txBody>
      </p:sp>
      <p:sp>
        <p:nvSpPr>
          <p:cNvPr id="3" name="頁尾版面配置區 2"/>
          <p:cNvSpPr>
            <a:spLocks noGrp="1"/>
          </p:cNvSpPr>
          <p:nvPr>
            <p:ph type="ftr" sz="quarter" idx="11"/>
          </p:nvPr>
        </p:nvSpPr>
        <p:spPr/>
        <p:txBody>
          <a:bodyPr/>
          <a:lstStyle>
            <a:extLst/>
          </a:lstStyle>
          <a:p>
            <a:endParaRPr lang="zh-TW" altLang="en-US"/>
          </a:p>
        </p:txBody>
      </p:sp>
      <p:sp>
        <p:nvSpPr>
          <p:cNvPr id="4" name="投影片編號版面配置區 3"/>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bg>
      <p:bgRef idx="1003">
        <a:schemeClr val="bg1"/>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a:xfrm>
            <a:off x="6727032" y="6407944"/>
            <a:ext cx="1920240" cy="365760"/>
          </a:xfrm>
        </p:spPr>
        <p:txBody>
          <a:bodyPr/>
          <a:lstStyle>
            <a:extLst/>
          </a:lstStyle>
          <a:p>
            <a:fld id="{B5263D79-1FBC-460E-9265-5CA16B3831BE}" type="datetimeFigureOut">
              <a:rPr lang="zh-TW" altLang="en-US" smtClean="0"/>
              <a:t>2021/1/13</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bg>
      <p:bgRef idx="1002">
        <a:schemeClr val="bg1"/>
      </p:bgRef>
    </p:bg>
    <p:spTree>
      <p:nvGrpSpPr>
        <p:cNvPr id="1" name=""/>
        <p:cNvGrpSpPr/>
        <p:nvPr/>
      </p:nvGrpSpPr>
      <p:grpSpPr>
        <a:xfrm>
          <a:off x="0" y="0"/>
          <a:ext cx="0" cy="0"/>
          <a:chOff x="0" y="0"/>
          <a:chExt cx="0" cy="0"/>
        </a:xfrm>
      </p:grpSpPr>
      <p:sp>
        <p:nvSpPr>
          <p:cNvPr id="4" name="文字版面配置區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zh-TW" altLang="en-US" smtClean="0"/>
              <a:t>按一下以編輯母片文字樣式</a:t>
            </a:r>
          </a:p>
        </p:txBody>
      </p:sp>
      <p:sp>
        <p:nvSpPr>
          <p:cNvPr id="3" name="圖片版面配置區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zh-TW" altLang="en-US" smtClean="0"/>
              <a:t>按一下圖示以新增圖片</a:t>
            </a:r>
            <a:endParaRPr kumimoji="0" lang="en-US" dirty="0"/>
          </a:p>
        </p:txBody>
      </p:sp>
      <p:sp>
        <p:nvSpPr>
          <p:cNvPr id="5" name="日期版面配置區 4"/>
          <p:cNvSpPr>
            <a:spLocks noGrp="1"/>
          </p:cNvSpPr>
          <p:nvPr>
            <p:ph type="dt" sz="half" idx="10"/>
          </p:nvPr>
        </p:nvSpPr>
        <p:spPr/>
        <p:txBody>
          <a:bodyPr/>
          <a:lstStyle>
            <a:lvl1pPr>
              <a:defRPr>
                <a:solidFill>
                  <a:schemeClr val="tx1"/>
                </a:solidFill>
              </a:defRPr>
            </a:lvl1pPr>
            <a:extLst/>
          </a:lstStyle>
          <a:p>
            <a:fld id="{B5263D79-1FBC-460E-9265-5CA16B3831BE}" type="datetimeFigureOut">
              <a:rPr lang="zh-TW" altLang="en-US" smtClean="0"/>
              <a:t>2021/1/13</a:t>
            </a:fld>
            <a:endParaRPr lang="zh-TW" altLang="en-US"/>
          </a:p>
        </p:txBody>
      </p:sp>
      <p:sp>
        <p:nvSpPr>
          <p:cNvPr id="6" name="頁尾版面配置區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zh-TW" altLang="en-US"/>
          </a:p>
        </p:txBody>
      </p:sp>
      <p:sp>
        <p:nvSpPr>
          <p:cNvPr id="7" name="投影片編號版面配置區 6"/>
          <p:cNvSpPr>
            <a:spLocks noGrp="1"/>
          </p:cNvSpPr>
          <p:nvPr>
            <p:ph type="sldNum" sz="quarter" idx="12"/>
          </p:nvPr>
        </p:nvSpPr>
        <p:spPr/>
        <p:txBody>
          <a:bodyPr/>
          <a:lstStyle>
            <a:lvl1pPr>
              <a:defRPr>
                <a:solidFill>
                  <a:schemeClr val="tx1"/>
                </a:solidFill>
              </a:defRPr>
            </a:lvl1pPr>
            <a:extLst/>
          </a:lstStyle>
          <a:p>
            <a:fld id="{39F05B68-8449-49A3-A5C6-B7D54CED8FD7}" type="slidenum">
              <a:rPr lang="zh-TW" altLang="en-US" smtClean="0"/>
              <a:t>‹#›</a:t>
            </a:fld>
            <a:endParaRPr lang="zh-TW" altLang="en-US"/>
          </a:p>
        </p:txBody>
      </p:sp>
      <p:sp>
        <p:nvSpPr>
          <p:cNvPr id="2" name="標題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zh-TW" altLang="en-US" smtClean="0"/>
              <a:t>按一下以編輯母片標題樣式</a:t>
            </a:r>
            <a:endParaRPr kumimoji="0" lang="en-US"/>
          </a:p>
        </p:txBody>
      </p:sp>
      <p:sp>
        <p:nvSpPr>
          <p:cNvPr id="8" name="手繪多邊形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手繪多邊形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接點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形箭號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形箭號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手繪多邊形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手繪多邊形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接點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標題版面配置區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zh-TW" altLang="en-US" smtClean="0"/>
              <a:t>按一下以編輯母片標題樣式</a:t>
            </a:r>
            <a:endParaRPr kumimoji="0" lang="en-US"/>
          </a:p>
        </p:txBody>
      </p:sp>
      <p:sp>
        <p:nvSpPr>
          <p:cNvPr id="30" name="文字版面配置區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0" name="日期版面配置區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5263D79-1FBC-460E-9265-5CA16B3831BE}" type="datetimeFigureOut">
              <a:rPr lang="zh-TW" altLang="en-US" smtClean="0"/>
              <a:t>2021/1/13</a:t>
            </a:fld>
            <a:endParaRPr lang="zh-TW" altLang="en-US"/>
          </a:p>
        </p:txBody>
      </p:sp>
      <p:sp>
        <p:nvSpPr>
          <p:cNvPr id="22" name="頁尾版面配置區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zh-TW" altLang="en-US"/>
          </a:p>
        </p:txBody>
      </p:sp>
      <p:sp>
        <p:nvSpPr>
          <p:cNvPr id="18" name="投影片編號版面配置區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9F05B68-8449-49A3-A5C6-B7D54CED8FD7}"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2.tmp"/><Relationship Id="rId1" Type="http://schemas.openxmlformats.org/officeDocument/2006/relationships/slideLayout" Target="../slideLayouts/slideLayout7.xml"/><Relationship Id="rId4" Type="http://schemas.openxmlformats.org/officeDocument/2006/relationships/image" Target="../media/image4.tmp"/></Relationships>
</file>

<file path=ppt/slides/_rels/slide6.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tmp"/><Relationship Id="rId2" Type="http://schemas.openxmlformats.org/officeDocument/2006/relationships/image" Target="../media/image7.tmp"/><Relationship Id="rId1" Type="http://schemas.openxmlformats.org/officeDocument/2006/relationships/slideLayout" Target="../slideLayouts/slideLayout2.xml"/><Relationship Id="rId4" Type="http://schemas.openxmlformats.org/officeDocument/2006/relationships/image" Target="../media/image9.tmp"/></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980728"/>
            <a:ext cx="8229600" cy="2736304"/>
          </a:xfrm>
        </p:spPr>
        <p:txBody>
          <a:bodyPr>
            <a:normAutofit fontScale="90000"/>
          </a:bodyPr>
          <a:lstStyle/>
          <a:p>
            <a:r>
              <a:rPr lang="zh-TW" altLang="en-US" dirty="0"/>
              <a:t/>
            </a:r>
            <a:br>
              <a:rPr lang="zh-TW" altLang="en-US" dirty="0"/>
            </a:br>
            <a:r>
              <a:rPr lang="zh-TW" altLang="en-US" dirty="0"/>
              <a:t/>
            </a:r>
            <a:br>
              <a:rPr lang="zh-TW" altLang="en-US" dirty="0"/>
            </a:br>
            <a:r>
              <a:rPr lang="en-US" altLang="zh-TW" dirty="0" smtClean="0">
                <a:latin typeface="Book Antiqua" panose="02040602050305030304" pitchFamily="18" charset="0"/>
                <a:ea typeface="標楷體" panose="03000509000000000000" pitchFamily="65" charset="-120"/>
              </a:rPr>
              <a:t>LEAD DATA INC.</a:t>
            </a:r>
            <a:br>
              <a:rPr lang="en-US" altLang="zh-TW" dirty="0" smtClean="0">
                <a:latin typeface="Book Antiqua" panose="02040602050305030304" pitchFamily="18" charset="0"/>
                <a:ea typeface="標楷體" panose="03000509000000000000" pitchFamily="65" charset="-120"/>
              </a:rPr>
            </a:br>
            <a:r>
              <a:rPr lang="en-US" altLang="zh-TW" sz="4400" u="sng" dirty="0" smtClean="0">
                <a:solidFill>
                  <a:srgbClr val="002060"/>
                </a:solidFill>
                <a:latin typeface="Book Antiqua" pitchFamily="18" charset="0"/>
                <a:ea typeface="標楷體" pitchFamily="65" charset="-120"/>
              </a:rPr>
              <a:t>Investor </a:t>
            </a:r>
            <a:r>
              <a:rPr lang="en-US" altLang="zh-TW" sz="4400" u="sng" dirty="0">
                <a:solidFill>
                  <a:srgbClr val="002060"/>
                </a:solidFill>
                <a:latin typeface="Book Antiqua" pitchFamily="18" charset="0"/>
                <a:ea typeface="標楷體" pitchFamily="65" charset="-120"/>
              </a:rPr>
              <a:t>Conference</a:t>
            </a:r>
            <a:r>
              <a:rPr lang="en-US" altLang="zh-TW" dirty="0" smtClean="0">
                <a:latin typeface="Book Antiqua" panose="02040602050305030304" pitchFamily="18" charset="0"/>
                <a:ea typeface="標楷體" panose="03000509000000000000" pitchFamily="65" charset="-120"/>
              </a:rPr>
              <a:t/>
            </a:r>
            <a:br>
              <a:rPr lang="en-US" altLang="zh-TW" dirty="0" smtClean="0">
                <a:latin typeface="Book Antiqua" panose="02040602050305030304" pitchFamily="18" charset="0"/>
                <a:ea typeface="標楷體" panose="03000509000000000000" pitchFamily="65" charset="-120"/>
              </a:rPr>
            </a:br>
            <a:r>
              <a:rPr lang="en-US" altLang="zh-TW" dirty="0" smtClean="0">
                <a:solidFill>
                  <a:srgbClr val="FF0000"/>
                </a:solidFill>
                <a:latin typeface="Book Antiqua" panose="02040602050305030304" pitchFamily="18" charset="0"/>
                <a:ea typeface="標楷體" panose="03000509000000000000" pitchFamily="65" charset="-120"/>
              </a:rPr>
              <a:t>2019</a:t>
            </a:r>
            <a:r>
              <a:rPr lang="en-US" altLang="zh-TW" b="1" dirty="0" smtClean="0">
                <a:solidFill>
                  <a:srgbClr val="FF0000"/>
                </a:solidFill>
                <a:latin typeface="Book Antiqua" panose="02040602050305030304" pitchFamily="18" charset="0"/>
                <a:ea typeface="標楷體" panose="03000509000000000000" pitchFamily="65" charset="-120"/>
              </a:rPr>
              <a:t>.12.26</a:t>
            </a:r>
            <a:r>
              <a:rPr lang="en-US" altLang="zh-TW" b="1" dirty="0" smtClean="0"/>
              <a:t/>
            </a:r>
            <a:br>
              <a:rPr lang="en-US" altLang="zh-TW" b="1" dirty="0" smtClean="0"/>
            </a:br>
            <a:r>
              <a:rPr lang="zh-TW" altLang="en-US" b="1" dirty="0" smtClean="0"/>
              <a:t> </a:t>
            </a:r>
            <a:endParaRPr lang="zh-TW" altLang="en-US" dirty="0"/>
          </a:p>
        </p:txBody>
      </p:sp>
      <p:sp>
        <p:nvSpPr>
          <p:cNvPr id="3"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31942922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內容版面配置區 3"/>
          <p:cNvGraphicFramePr>
            <a:graphicFrameLocks noGrp="1"/>
          </p:cNvGraphicFramePr>
          <p:nvPr>
            <p:ph idx="1"/>
            <p:extLst>
              <p:ext uri="{D42A27DB-BD31-4B8C-83A1-F6EECF244321}">
                <p14:modId xmlns:p14="http://schemas.microsoft.com/office/powerpoint/2010/main" val="1175246925"/>
              </p:ext>
            </p:extLst>
          </p:nvPr>
        </p:nvGraphicFramePr>
        <p:xfrm>
          <a:off x="791580" y="1260889"/>
          <a:ext cx="8100900" cy="4976423"/>
        </p:xfrm>
        <a:graphic>
          <a:graphicData uri="http://schemas.openxmlformats.org/drawingml/2006/table">
            <a:tbl>
              <a:tblPr>
                <a:tableStyleId>{5C22544A-7EE6-4342-B048-85BDC9FD1C3A}</a:tableStyleId>
              </a:tblPr>
              <a:tblGrid>
                <a:gridCol w="1789959"/>
                <a:gridCol w="143197"/>
                <a:gridCol w="1217172"/>
                <a:gridCol w="143197"/>
                <a:gridCol w="787581"/>
                <a:gridCol w="143197"/>
                <a:gridCol w="1311658"/>
                <a:gridCol w="120309"/>
                <a:gridCol w="572786"/>
                <a:gridCol w="143197"/>
                <a:gridCol w="1002377"/>
                <a:gridCol w="125699"/>
                <a:gridCol w="600571"/>
              </a:tblGrid>
              <a:tr h="576064">
                <a:tc>
                  <a:txBody>
                    <a:bodyPr/>
                    <a:lstStyle/>
                    <a:p>
                      <a:pPr algn="l" fontAlgn="ctr"/>
                      <a:r>
                        <a:rPr lang="en-US" altLang="zh-TW" sz="2000" u="none" strike="noStrike" dirty="0" smtClean="0">
                          <a:effectLst/>
                          <a:latin typeface="Book Antiqua" panose="02040602050305030304" pitchFamily="18" charset="0"/>
                          <a:ea typeface="標楷體" panose="03000509000000000000" pitchFamily="65" charset="-120"/>
                        </a:rPr>
                        <a:t>(NTD</a:t>
                      </a:r>
                      <a:r>
                        <a:rPr lang="zh-TW" altLang="en-US" sz="2000" u="none" strike="noStrike" dirty="0" smtClean="0">
                          <a:effectLst/>
                          <a:latin typeface="Book Antiqua" panose="02040602050305030304" pitchFamily="18" charset="0"/>
                          <a:ea typeface="標楷體" panose="03000509000000000000" pitchFamily="65" charset="-120"/>
                        </a:rPr>
                        <a:t>：</a:t>
                      </a:r>
                      <a:r>
                        <a:rPr lang="en-US" altLang="zh-TW" sz="2000" u="none" strike="noStrike" dirty="0" smtClean="0">
                          <a:effectLst/>
                          <a:latin typeface="Book Antiqua" panose="02040602050305030304" pitchFamily="18" charset="0"/>
                          <a:ea typeface="標楷體" panose="03000509000000000000" pitchFamily="65" charset="-120"/>
                        </a:rPr>
                        <a:t>K)</a:t>
                      </a: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135899" marR="7550" marT="7549"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gridSpan="3">
                  <a:txBody>
                    <a:bodyPr/>
                    <a:lstStyle/>
                    <a:p>
                      <a:pPr algn="ctr" fontAlgn="ctr"/>
                      <a:r>
                        <a:rPr lang="en-US" sz="2000" u="sng" strike="noStrike" dirty="0" smtClean="0">
                          <a:effectLst/>
                          <a:latin typeface="Book Antiqua" panose="02040602050305030304" pitchFamily="18" charset="0"/>
                          <a:ea typeface="標楷體" panose="03000509000000000000" pitchFamily="65" charset="-120"/>
                        </a:rPr>
                        <a:t>Q3 2019</a:t>
                      </a:r>
                      <a:endParaRPr 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49" marB="0" anchor="ctr"/>
                </a:tc>
                <a:tc hMerge="1">
                  <a:txBody>
                    <a:bodyPr/>
                    <a:lstStyle/>
                    <a:p>
                      <a:endParaRPr lang="zh-TW" altLang="en-US"/>
                    </a:p>
                  </a:txBody>
                  <a:tcPr/>
                </a:tc>
                <a:tc hMerge="1">
                  <a:txBody>
                    <a:bodyPr/>
                    <a:lstStyle/>
                    <a:p>
                      <a:endParaRPr lang="zh-TW" altLang="en-US"/>
                    </a:p>
                  </a:txBody>
                  <a:tcP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　</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49" marB="0" anchor="ctr"/>
                </a:tc>
                <a:tc gridSpan="3">
                  <a:txBody>
                    <a:bodyPr/>
                    <a:lstStyle/>
                    <a:p>
                      <a:pPr algn="ctr" fontAlgn="ctr"/>
                      <a:r>
                        <a:rPr lang="en-US" sz="2000" u="sng" strike="noStrike" dirty="0" smtClean="0">
                          <a:effectLst/>
                          <a:latin typeface="Book Antiqua" panose="02040602050305030304" pitchFamily="18" charset="0"/>
                          <a:ea typeface="標楷體" panose="03000509000000000000" pitchFamily="65" charset="-120"/>
                        </a:rPr>
                        <a:t>Q2 2019</a:t>
                      </a:r>
                      <a:endParaRPr 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49" marB="0" anchor="ctr"/>
                </a:tc>
                <a:tc hMerge="1">
                  <a:txBody>
                    <a:bodyPr/>
                    <a:lstStyle/>
                    <a:p>
                      <a:endParaRPr lang="zh-TW" altLang="en-US"/>
                    </a:p>
                  </a:txBody>
                  <a:tcPr/>
                </a:tc>
                <a:tc hMerge="1">
                  <a:txBody>
                    <a:bodyPr/>
                    <a:lstStyle/>
                    <a:p>
                      <a:endParaRPr lang="zh-TW" altLang="en-US"/>
                    </a:p>
                  </a:txBody>
                  <a:tcPr/>
                </a:tc>
                <a:tc>
                  <a:txBody>
                    <a:bodyPr/>
                    <a:lstStyle/>
                    <a:p>
                      <a:pPr algn="l" fontAlgn="ct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49" marB="0" anchor="ctr"/>
                </a:tc>
                <a:tc gridSpan="3">
                  <a:txBody>
                    <a:bodyPr/>
                    <a:lstStyle/>
                    <a:p>
                      <a:pPr algn="ctr" fontAlgn="ctr"/>
                      <a:r>
                        <a:rPr lang="en-US" sz="2000" u="sng" strike="noStrike" dirty="0" smtClean="0">
                          <a:effectLst/>
                          <a:latin typeface="Book Antiqua" panose="02040602050305030304" pitchFamily="18" charset="0"/>
                          <a:ea typeface="標楷體" panose="03000509000000000000" pitchFamily="65" charset="-120"/>
                        </a:rPr>
                        <a:t>Q1 2019</a:t>
                      </a:r>
                      <a:endParaRPr 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49" marB="0" anchor="ctr"/>
                </a:tc>
                <a:tc hMerge="1">
                  <a:txBody>
                    <a:bodyPr/>
                    <a:lstStyle/>
                    <a:p>
                      <a:endParaRPr lang="zh-TW" altLang="en-US"/>
                    </a:p>
                  </a:txBody>
                  <a:tcPr/>
                </a:tc>
                <a:tc hMerge="1">
                  <a:txBody>
                    <a:bodyPr/>
                    <a:lstStyle/>
                    <a:p>
                      <a:endParaRPr lang="zh-TW" altLang="en-US"/>
                    </a:p>
                  </a:txBody>
                  <a:tcPr/>
                </a:tc>
              </a:tr>
              <a:tr h="576064">
                <a:tc>
                  <a:txBody>
                    <a:bodyPr/>
                    <a:lstStyle/>
                    <a:p>
                      <a:pPr algn="just"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49" marB="0" anchor="ctr"/>
                </a:tc>
                <a:tc>
                  <a:txBody>
                    <a:bodyPr/>
                    <a:lstStyle/>
                    <a:p>
                      <a:pPr algn="just"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sng" strike="noStrike" dirty="0" smtClean="0">
                          <a:solidFill>
                            <a:schemeClr val="dk1"/>
                          </a:solidFill>
                          <a:effectLst/>
                          <a:latin typeface="Book Antiqua" panose="02040602050305030304" pitchFamily="18" charset="0"/>
                          <a:ea typeface="標楷體" panose="03000509000000000000" pitchFamily="65" charset="-120"/>
                        </a:rPr>
                        <a:t>Amount</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　</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　</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sng" strike="noStrike" dirty="0" smtClean="0">
                          <a:solidFill>
                            <a:schemeClr val="dk1"/>
                          </a:solidFill>
                          <a:effectLst/>
                          <a:latin typeface="Book Antiqua" panose="02040602050305030304" pitchFamily="18" charset="0"/>
                          <a:ea typeface="標楷體" panose="03000509000000000000" pitchFamily="65" charset="-120"/>
                        </a:rPr>
                        <a:t>Amount</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　</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sng" strike="noStrike" dirty="0" smtClean="0">
                          <a:solidFill>
                            <a:schemeClr val="dk1"/>
                          </a:solidFill>
                          <a:effectLst/>
                          <a:latin typeface="Book Antiqua" panose="02040602050305030304" pitchFamily="18" charset="0"/>
                          <a:ea typeface="標楷體" panose="03000509000000000000" pitchFamily="65" charset="-120"/>
                        </a:rPr>
                        <a:t>Amount</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　</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r>
              <a:tr h="764859">
                <a:tc>
                  <a:txBody>
                    <a:bodyPr/>
                    <a:lstStyle/>
                    <a:p>
                      <a:pPr algn="just"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Trading</a:t>
                      </a: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49" marB="0" anchor="ctr"/>
                </a:tc>
                <a:tc>
                  <a:txBody>
                    <a:bodyPr/>
                    <a:lstStyle/>
                    <a:p>
                      <a:pPr algn="just"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rtl="0" fontAlgn="ctr"/>
                      <a:r>
                        <a:rPr lang="en-US" altLang="zh-TW" sz="2000" b="0" i="0" u="none" strike="noStrike" dirty="0" smtClean="0">
                          <a:solidFill>
                            <a:srgbClr val="000000"/>
                          </a:solidFill>
                          <a:effectLst/>
                          <a:latin typeface="Book Antiqua"/>
                        </a:rPr>
                        <a:t>106,513</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r>
                        <a:rPr lang="zh-TW" altLang="en-US" sz="1800" b="0" i="0" u="none" strike="noStrike">
                          <a:solidFill>
                            <a:srgbClr val="000000"/>
                          </a:solidFill>
                          <a:effectLst/>
                          <a:latin typeface="Arial"/>
                        </a:rPr>
                        <a:t>　</a:t>
                      </a:r>
                    </a:p>
                  </a:txBody>
                  <a:tcPr marL="9525" marR="9525" marT="9525" marB="0" anchor="ctr"/>
                </a:tc>
                <a:tc>
                  <a:txBody>
                    <a:bodyPr/>
                    <a:lstStyle/>
                    <a:p>
                      <a:pPr algn="ctr" rtl="0" fontAlgn="ctr"/>
                      <a:r>
                        <a:rPr lang="en-US" altLang="zh-TW" sz="2000" b="0" i="0" u="none" strike="noStrike" dirty="0" smtClean="0">
                          <a:solidFill>
                            <a:srgbClr val="000000"/>
                          </a:solidFill>
                          <a:effectLst/>
                          <a:latin typeface="Book Antiqua"/>
                        </a:rPr>
                        <a:t>77</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180,781</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87</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113,041</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u="none" strike="noStrike" dirty="0" smtClean="0">
                          <a:effectLst/>
                          <a:latin typeface="Book Antiqua" panose="02040602050305030304" pitchFamily="18" charset="0"/>
                          <a:ea typeface="標楷體" panose="03000509000000000000" pitchFamily="65" charset="-120"/>
                        </a:rPr>
                        <a:t>74</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r>
              <a:tr h="764859">
                <a:tc>
                  <a:txBody>
                    <a:bodyPr/>
                    <a:lstStyle/>
                    <a:p>
                      <a:pPr algn="just"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Machinery</a:t>
                      </a: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49" marB="0" anchor="ctr"/>
                </a:tc>
                <a:tc>
                  <a:txBody>
                    <a:bodyPr/>
                    <a:lstStyle/>
                    <a:p>
                      <a:pPr algn="just"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rtl="0" fontAlgn="ctr"/>
                      <a:r>
                        <a:rPr lang="en-US" altLang="zh-TW" sz="2000" b="0" i="0" u="none" strike="noStrike" dirty="0" smtClean="0">
                          <a:solidFill>
                            <a:srgbClr val="000000"/>
                          </a:solidFill>
                          <a:effectLst/>
                          <a:latin typeface="Book Antiqua"/>
                        </a:rPr>
                        <a:t>13,732</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r>
                        <a:rPr lang="zh-TW" altLang="en-US" sz="1800" b="0" i="0" u="none" strike="noStrike" dirty="0">
                          <a:solidFill>
                            <a:srgbClr val="000000"/>
                          </a:solidFill>
                          <a:effectLst/>
                          <a:latin typeface="Arial"/>
                        </a:rPr>
                        <a:t>　</a:t>
                      </a:r>
                    </a:p>
                  </a:txBody>
                  <a:tcPr marL="9525" marR="9525" marT="9525" marB="0" anchor="ctr"/>
                </a:tc>
                <a:tc>
                  <a:txBody>
                    <a:bodyPr/>
                    <a:lstStyle/>
                    <a:p>
                      <a:pPr algn="ctr" rtl="0" fontAlgn="ctr"/>
                      <a:r>
                        <a:rPr lang="en-US" altLang="zh-TW" sz="2000" b="0" i="0" u="none" strike="noStrike" dirty="0" smtClean="0">
                          <a:solidFill>
                            <a:srgbClr val="000000"/>
                          </a:solidFill>
                          <a:effectLst/>
                          <a:latin typeface="Book Antiqua"/>
                        </a:rPr>
                        <a:t>10</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rgbClr val="000000"/>
                          </a:solidFill>
                          <a:effectLst/>
                          <a:latin typeface="Book Antiqua" panose="02040602050305030304" pitchFamily="18" charset="0"/>
                          <a:ea typeface="標楷體" panose="03000509000000000000" pitchFamily="65" charset="-120"/>
                        </a:rPr>
                        <a:t>3,143</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u="none" strike="noStrike" dirty="0" smtClean="0">
                          <a:effectLst/>
                          <a:latin typeface="Book Antiqua" panose="02040602050305030304" pitchFamily="18" charset="0"/>
                          <a:ea typeface="標楷體" panose="03000509000000000000" pitchFamily="65" charset="-120"/>
                        </a:rPr>
                        <a:t>2 </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rgbClr val="000000"/>
                          </a:solidFill>
                          <a:effectLst/>
                          <a:latin typeface="Book Antiqua" panose="02040602050305030304" pitchFamily="18" charset="0"/>
                          <a:ea typeface="標楷體" panose="03000509000000000000" pitchFamily="65" charset="-120"/>
                        </a:rPr>
                        <a:t>16,274</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11</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r>
              <a:tr h="764859">
                <a:tc>
                  <a:txBody>
                    <a:bodyPr/>
                    <a:lstStyle/>
                    <a:p>
                      <a:pPr algn="just"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Transportation</a:t>
                      </a: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49" marB="0" anchor="ctr"/>
                </a:tc>
                <a:tc>
                  <a:txBody>
                    <a:bodyPr/>
                    <a:lstStyle/>
                    <a:p>
                      <a:pPr algn="just"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rtl="0" fontAlgn="ctr"/>
                      <a:r>
                        <a:rPr lang="en-US" altLang="zh-TW" sz="2000" b="0" i="0" u="none" strike="noStrike" dirty="0" smtClean="0">
                          <a:solidFill>
                            <a:srgbClr val="000000"/>
                          </a:solidFill>
                          <a:effectLst/>
                          <a:latin typeface="Book Antiqua"/>
                        </a:rPr>
                        <a:t>5,829</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r>
                        <a:rPr lang="zh-TW" altLang="en-US" sz="1800" b="0" i="0" u="none" strike="noStrike">
                          <a:solidFill>
                            <a:srgbClr val="000000"/>
                          </a:solidFill>
                          <a:effectLst/>
                          <a:latin typeface="Arial"/>
                        </a:rPr>
                        <a:t>　</a:t>
                      </a:r>
                    </a:p>
                  </a:txBody>
                  <a:tcPr marL="9525" marR="9525" marT="9525" marB="0" anchor="ctr"/>
                </a:tc>
                <a:tc>
                  <a:txBody>
                    <a:bodyPr/>
                    <a:lstStyle/>
                    <a:p>
                      <a:pPr algn="ctr" rtl="0" fontAlgn="ctr"/>
                      <a:r>
                        <a:rPr lang="en-US" altLang="zh-TW" sz="2000" b="0" i="0" u="none" strike="noStrike" dirty="0">
                          <a:solidFill>
                            <a:srgbClr val="000000"/>
                          </a:solidFill>
                          <a:effectLst/>
                          <a:latin typeface="Book Antiqua"/>
                        </a:rPr>
                        <a:t>4</a:t>
                      </a:r>
                    </a:p>
                  </a:txBody>
                  <a:tcPr marL="9525" marR="9525" marT="9525" marB="0" anchor="ctr"/>
                </a:tc>
                <a:tc>
                  <a:txBody>
                    <a:bodyPr/>
                    <a:lstStyle/>
                    <a:p>
                      <a:pPr algn="l"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1,341</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1</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u="none" strike="noStrike" dirty="0" smtClean="0">
                          <a:effectLst/>
                          <a:latin typeface="Book Antiqua" panose="02040602050305030304" pitchFamily="18" charset="0"/>
                          <a:ea typeface="標楷體" panose="03000509000000000000" pitchFamily="65" charset="-120"/>
                        </a:rPr>
                        <a:t>5,652</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4</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r>
              <a:tr h="764859">
                <a:tc>
                  <a:txBody>
                    <a:bodyPr/>
                    <a:lstStyle/>
                    <a:p>
                      <a:pPr algn="just"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Medical</a:t>
                      </a:r>
                      <a:r>
                        <a:rPr lang="zh-TW" altLang="en-US" sz="2000" b="0" i="0" u="none" strike="noStrike" dirty="0" smtClean="0">
                          <a:solidFill>
                            <a:schemeClr val="dk1"/>
                          </a:solidFill>
                          <a:effectLst/>
                          <a:latin typeface="Book Antiqua" panose="02040602050305030304" pitchFamily="18" charset="0"/>
                          <a:ea typeface="標楷體" panose="03000509000000000000" pitchFamily="65" charset="-120"/>
                        </a:rPr>
                        <a:t> </a:t>
                      </a: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 equipment</a:t>
                      </a: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49" marB="0" anchor="ctr"/>
                </a:tc>
                <a:tc>
                  <a:txBody>
                    <a:bodyPr/>
                    <a:lstStyle/>
                    <a:p>
                      <a:pPr algn="just"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rtl="0" fontAlgn="ctr"/>
                      <a:r>
                        <a:rPr lang="en-US" altLang="zh-TW" sz="2000" b="0" i="0" u="none" strike="noStrike" dirty="0" smtClean="0">
                          <a:solidFill>
                            <a:srgbClr val="000000"/>
                          </a:solidFill>
                          <a:effectLst/>
                          <a:latin typeface="Book Antiqua"/>
                        </a:rPr>
                        <a:t>11,834</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r>
                        <a:rPr lang="zh-TW" altLang="en-US" sz="1800" b="0" i="0" u="none" strike="noStrike" dirty="0">
                          <a:solidFill>
                            <a:srgbClr val="000000"/>
                          </a:solidFill>
                          <a:effectLst/>
                          <a:latin typeface="Arial"/>
                        </a:rPr>
                        <a:t>　</a:t>
                      </a:r>
                    </a:p>
                  </a:txBody>
                  <a:tcPr marL="9525" marR="9525" marT="9525" marB="0" anchor="ctr"/>
                </a:tc>
                <a:tc>
                  <a:txBody>
                    <a:bodyPr/>
                    <a:lstStyle/>
                    <a:p>
                      <a:pPr algn="ctr" rtl="0" fontAlgn="ctr"/>
                      <a:r>
                        <a:rPr lang="en-US" altLang="zh-TW" sz="2000" b="0" i="0" u="none" strike="noStrike" dirty="0">
                          <a:solidFill>
                            <a:srgbClr val="000000"/>
                          </a:solidFill>
                          <a:effectLst/>
                          <a:latin typeface="Book Antiqua"/>
                        </a:rPr>
                        <a:t>9</a:t>
                      </a:r>
                    </a:p>
                  </a:txBody>
                  <a:tcPr marL="9525" marR="9525" marT="9525" marB="0" anchor="ctr"/>
                </a:tc>
                <a:tc>
                  <a:txBody>
                    <a:bodyPr/>
                    <a:lstStyle/>
                    <a:p>
                      <a:pPr algn="l"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21,472</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u="none" strike="noStrike" dirty="0" smtClean="0">
                          <a:effectLst/>
                          <a:latin typeface="Book Antiqua" panose="02040602050305030304" pitchFamily="18" charset="0"/>
                          <a:ea typeface="標楷體" panose="03000509000000000000" pitchFamily="65" charset="-120"/>
                        </a:rPr>
                        <a:t>10 </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u="none" strike="noStrike" dirty="0" smtClean="0">
                          <a:effectLst/>
                          <a:latin typeface="Book Antiqua" panose="02040602050305030304" pitchFamily="18" charset="0"/>
                          <a:ea typeface="標楷體" panose="03000509000000000000" pitchFamily="65" charset="-120"/>
                        </a:rPr>
                        <a:t>17,016</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u="none" strike="noStrike" dirty="0" smtClean="0">
                          <a:effectLst/>
                          <a:latin typeface="Book Antiqua" panose="02040602050305030304" pitchFamily="18" charset="0"/>
                          <a:ea typeface="標楷體" panose="03000509000000000000" pitchFamily="65" charset="-120"/>
                        </a:rPr>
                        <a:t>11 </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r>
              <a:tr h="764859">
                <a:tc>
                  <a:txBody>
                    <a:bodyPr/>
                    <a:lstStyle/>
                    <a:p>
                      <a:pPr algn="just"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Total</a:t>
                      </a: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49" marB="0" anchor="ctr"/>
                </a:tc>
                <a:tc>
                  <a:txBody>
                    <a:bodyPr/>
                    <a:lstStyle/>
                    <a:p>
                      <a:pPr algn="just"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rtl="0" fontAlgn="ctr"/>
                      <a:r>
                        <a:rPr lang="en-US" altLang="zh-TW" sz="2000" b="0" i="0" u="none" strike="noStrike" dirty="0" smtClean="0">
                          <a:solidFill>
                            <a:srgbClr val="000000"/>
                          </a:solidFill>
                          <a:effectLst/>
                          <a:latin typeface="Book Antiqua"/>
                        </a:rPr>
                        <a:t>137,908</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r>
                        <a:rPr lang="zh-TW" altLang="en-US" sz="1800" b="0" i="0" u="none" strike="noStrike">
                          <a:solidFill>
                            <a:srgbClr val="000000"/>
                          </a:solidFill>
                          <a:effectLst/>
                          <a:latin typeface="Arial"/>
                        </a:rPr>
                        <a:t>　</a:t>
                      </a:r>
                    </a:p>
                  </a:txBody>
                  <a:tcPr marL="9525" marR="9525" marT="9525" marB="0" anchor="ctr"/>
                </a:tc>
                <a:tc>
                  <a:txBody>
                    <a:bodyPr/>
                    <a:lstStyle/>
                    <a:p>
                      <a:pPr algn="ctr" rtl="0" fontAlgn="ctr"/>
                      <a:r>
                        <a:rPr lang="en-US" altLang="zh-TW" sz="2000" b="0" i="0" u="none" strike="noStrike" dirty="0">
                          <a:solidFill>
                            <a:srgbClr val="000000"/>
                          </a:solidFill>
                          <a:effectLst/>
                          <a:latin typeface="Book Antiqua"/>
                        </a:rPr>
                        <a:t>100</a:t>
                      </a:r>
                    </a:p>
                  </a:txBody>
                  <a:tcPr marL="9525" marR="9525" marT="9525" marB="0" anchor="ctr"/>
                </a:tc>
                <a:tc>
                  <a:txBody>
                    <a:bodyPr/>
                    <a:lstStyle/>
                    <a:p>
                      <a:pPr algn="l"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u="none" strike="noStrike" dirty="0" smtClean="0">
                          <a:effectLst/>
                          <a:latin typeface="Book Antiqua" panose="02040602050305030304" pitchFamily="18" charset="0"/>
                          <a:ea typeface="標楷體" panose="03000509000000000000" pitchFamily="65" charset="-120"/>
                        </a:rPr>
                        <a:t>206,737 </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u="none" strike="noStrike">
                          <a:effectLst/>
                          <a:latin typeface="Book Antiqua" panose="02040602050305030304" pitchFamily="18" charset="0"/>
                          <a:ea typeface="標楷體" panose="03000509000000000000" pitchFamily="65" charset="-120"/>
                        </a:rPr>
                        <a:t>100 </a:t>
                      </a:r>
                      <a:endParaRPr lang="en-US" altLang="zh-TW"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151,983</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u="none" strike="noStrike" dirty="0">
                          <a:effectLst/>
                          <a:latin typeface="Book Antiqua" panose="02040602050305030304" pitchFamily="18" charset="0"/>
                          <a:ea typeface="標楷體" panose="03000509000000000000" pitchFamily="65" charset="-120"/>
                        </a:rPr>
                        <a:t>100 </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r>
            </a:tbl>
          </a:graphicData>
        </a:graphic>
      </p:graphicFrame>
      <p:sp>
        <p:nvSpPr>
          <p:cNvPr id="6"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
        <p:nvSpPr>
          <p:cNvPr id="4" name="標題 1"/>
          <p:cNvSpPr txBox="1">
            <a:spLocks/>
          </p:cNvSpPr>
          <p:nvPr/>
        </p:nvSpPr>
        <p:spPr>
          <a:xfrm>
            <a:off x="457200" y="274638"/>
            <a:ext cx="8229600" cy="1143000"/>
          </a:xfrm>
          <a:prstGeom prst="rect">
            <a:avLst/>
          </a:prstGeom>
        </p:spPr>
        <p:txBody>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en-US" altLang="zh-TW" sz="3300" dirty="0" smtClean="0">
                <a:latin typeface="Book Antiqua" panose="02040602050305030304" pitchFamily="18" charset="0"/>
              </a:rPr>
              <a:t>Sales Breakdown</a:t>
            </a:r>
            <a:endParaRPr lang="zh-TW" altLang="en-US" sz="33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8750512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內容版面配置區 3"/>
          <p:cNvGraphicFramePr>
            <a:graphicFrameLocks noGrp="1"/>
          </p:cNvGraphicFramePr>
          <p:nvPr>
            <p:ph idx="1"/>
            <p:extLst>
              <p:ext uri="{D42A27DB-BD31-4B8C-83A1-F6EECF244321}">
                <p14:modId xmlns:p14="http://schemas.microsoft.com/office/powerpoint/2010/main" val="96130679"/>
              </p:ext>
            </p:extLst>
          </p:nvPr>
        </p:nvGraphicFramePr>
        <p:xfrm>
          <a:off x="395537" y="858539"/>
          <a:ext cx="8424934" cy="5384025"/>
        </p:xfrm>
        <a:graphic>
          <a:graphicData uri="http://schemas.openxmlformats.org/drawingml/2006/table">
            <a:tbl>
              <a:tblPr firstRow="1" bandRow="1" bandCol="1">
                <a:tableStyleId>{5C22544A-7EE6-4342-B048-85BDC9FD1C3A}</a:tableStyleId>
              </a:tblPr>
              <a:tblGrid>
                <a:gridCol w="3247895"/>
                <a:gridCol w="213836"/>
                <a:gridCol w="1240801"/>
                <a:gridCol w="68933"/>
                <a:gridCol w="413600"/>
                <a:gridCol w="68933"/>
                <a:gridCol w="974388"/>
                <a:gridCol w="76335"/>
                <a:gridCol w="603477"/>
                <a:gridCol w="76335"/>
                <a:gridCol w="888934"/>
                <a:gridCol w="103624"/>
                <a:gridCol w="447843"/>
              </a:tblGrid>
              <a:tr h="470241">
                <a:tc>
                  <a:txBody>
                    <a:bodyPr/>
                    <a:lstStyle/>
                    <a:p>
                      <a:pPr indent="152400">
                        <a:spcAft>
                          <a:spcPts val="0"/>
                        </a:spcAft>
                      </a:pPr>
                      <a:r>
                        <a:rPr lang="en-US" sz="1600" kern="0" dirty="0" smtClean="0">
                          <a:effectLst/>
                          <a:latin typeface="Book Antiqua" panose="02040602050305030304" pitchFamily="18" charset="0"/>
                          <a:ea typeface="標楷體" panose="03000509000000000000" pitchFamily="65" charset="-120"/>
                        </a:rPr>
                        <a:t>(NTD</a:t>
                      </a:r>
                      <a:r>
                        <a:rPr lang="zh-TW" sz="1600" kern="0" dirty="0" smtClean="0">
                          <a:effectLst/>
                          <a:latin typeface="Book Antiqua" panose="02040602050305030304" pitchFamily="18" charset="0"/>
                          <a:ea typeface="標楷體" panose="03000509000000000000" pitchFamily="65" charset="-120"/>
                        </a:rPr>
                        <a:t>：</a:t>
                      </a:r>
                      <a:r>
                        <a:rPr lang="en-US" altLang="zh-TW" sz="1600" kern="0" dirty="0" smtClean="0">
                          <a:effectLst/>
                          <a:latin typeface="Book Antiqua" panose="02040602050305030304" pitchFamily="18" charset="0"/>
                          <a:ea typeface="標楷體" panose="03000509000000000000" pitchFamily="65" charset="-120"/>
                        </a:rPr>
                        <a:t>K</a:t>
                      </a:r>
                      <a:r>
                        <a:rPr lang="en-US" sz="1600" kern="0" dirty="0" smtClean="0">
                          <a:effectLst/>
                          <a:latin typeface="Book Antiqua" panose="02040602050305030304" pitchFamily="18" charset="0"/>
                          <a:ea typeface="標楷體" panose="03000509000000000000" pitchFamily="65" charset="-120"/>
                        </a:rPr>
                        <a:t>)</a:t>
                      </a:r>
                      <a:endParaRPr lang="zh-TW" sz="1600" kern="100" dirty="0">
                        <a:effectLst/>
                        <a:latin typeface="Book Antiqua" panose="02040602050305030304" pitchFamily="18" charset="0"/>
                        <a:ea typeface="標楷體" panose="03000509000000000000" pitchFamily="65" charset="-120"/>
                        <a:cs typeface="Times New Roman"/>
                      </a:endParaRPr>
                    </a:p>
                  </a:txBody>
                  <a:tcPr marL="17783" marR="17783" marT="0" marB="0" anchor="ctr">
                    <a:lnB w="38100" cmpd="sng">
                      <a:noFill/>
                    </a:lnB>
                  </a:tcPr>
                </a:tc>
                <a:tc>
                  <a:txBody>
                    <a:bodyPr/>
                    <a:lstStyle/>
                    <a:p>
                      <a:endParaRPr lang="zh-TW" altLang="en-US" dirty="0"/>
                    </a:p>
                  </a:txBody>
                  <a:tcPr marL="17780" marR="17780" marT="0" marB="0" anchor="ctr">
                    <a:lnB w="38100" cmpd="sng">
                      <a:noFill/>
                    </a:lnB>
                  </a:tcPr>
                </a:tc>
                <a:tc gridSpan="3">
                  <a:txBody>
                    <a:bodyPr/>
                    <a:lstStyle/>
                    <a:p>
                      <a:pPr algn="ctr">
                        <a:spcAft>
                          <a:spcPts val="0"/>
                        </a:spcAft>
                      </a:pPr>
                      <a:r>
                        <a:rPr lang="en-US" sz="1600" u="sng" kern="0" dirty="0" smtClean="0">
                          <a:effectLst/>
                          <a:latin typeface="Book Antiqua" panose="02040602050305030304" pitchFamily="18" charset="0"/>
                          <a:ea typeface="標楷體" panose="03000509000000000000" pitchFamily="65" charset="-120"/>
                        </a:rPr>
                        <a:t>2019.9.30</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3" marR="17783" marT="0" marB="0" anchor="ctr"/>
                </a:tc>
                <a:tc hMerge="1">
                  <a:txBody>
                    <a:bodyPr/>
                    <a:lstStyle/>
                    <a:p>
                      <a:endParaRPr lang="zh-TW" altLang="en-US"/>
                    </a:p>
                  </a:txBody>
                  <a:tcPr/>
                </a:tc>
                <a:tc hMerge="1">
                  <a:txBody>
                    <a:bodyPr/>
                    <a:lstStyle/>
                    <a:p>
                      <a:endParaRPr lang="zh-TW" altLang="en-US"/>
                    </a:p>
                  </a:txBody>
                  <a:tcP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　</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3" marR="17783" marT="0" marB="0" anchor="ctr"/>
                </a:tc>
                <a:tc gridSpan="3">
                  <a:txBody>
                    <a:bodyPr/>
                    <a:lstStyle/>
                    <a:p>
                      <a:pPr algn="ctr">
                        <a:spcAft>
                          <a:spcPts val="0"/>
                        </a:spcAft>
                      </a:pPr>
                      <a:r>
                        <a:rPr lang="en-US" sz="1600" u="sng" kern="0" dirty="0" smtClean="0">
                          <a:effectLst/>
                          <a:latin typeface="Book Antiqua" panose="02040602050305030304" pitchFamily="18" charset="0"/>
                          <a:ea typeface="標楷體" panose="03000509000000000000" pitchFamily="65" charset="-120"/>
                        </a:rPr>
                        <a:t>2019.6.30</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3" marR="17783" marT="0" marB="0" anchor="ctr"/>
                </a:tc>
                <a:tc hMerge="1">
                  <a:txBody>
                    <a:bodyPr/>
                    <a:lstStyle/>
                    <a:p>
                      <a:endParaRPr lang="zh-TW" altLang="en-US"/>
                    </a:p>
                  </a:txBody>
                  <a:tcPr/>
                </a:tc>
                <a:tc hMerge="1">
                  <a:txBody>
                    <a:bodyPr/>
                    <a:lstStyle/>
                    <a:p>
                      <a:endParaRPr lang="zh-TW" altLang="en-US"/>
                    </a:p>
                  </a:txBody>
                  <a:tcPr/>
                </a:tc>
                <a:tc>
                  <a:txBody>
                    <a:bodyPr/>
                    <a:lstStyle/>
                    <a:p>
                      <a:endParaRPr lang="zh-TW" sz="1600" u="sng" kern="100" dirty="0">
                        <a:effectLst/>
                        <a:latin typeface="Book Antiqua" panose="02040602050305030304" pitchFamily="18" charset="0"/>
                        <a:ea typeface="標楷體" panose="03000509000000000000" pitchFamily="65" charset="-120"/>
                      </a:endParaRPr>
                    </a:p>
                  </a:txBody>
                  <a:tcPr marL="17783" marR="17783" marT="0" marB="0" anchor="ctr"/>
                </a:tc>
                <a:tc gridSpan="3">
                  <a:txBody>
                    <a:bodyPr/>
                    <a:lstStyle/>
                    <a:p>
                      <a:pPr algn="ctr">
                        <a:spcAft>
                          <a:spcPts val="0"/>
                        </a:spcAft>
                      </a:pPr>
                      <a:r>
                        <a:rPr lang="en-US" sz="1600" u="sng" kern="0" dirty="0" smtClean="0">
                          <a:effectLst/>
                          <a:latin typeface="Book Antiqua" panose="02040602050305030304" pitchFamily="18" charset="0"/>
                          <a:ea typeface="標楷體" panose="03000509000000000000" pitchFamily="65" charset="-120"/>
                        </a:rPr>
                        <a:t>2019.3.31</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3" marR="17783" marT="0" marB="0" anchor="ctr"/>
                </a:tc>
                <a:tc hMerge="1">
                  <a:txBody>
                    <a:bodyPr/>
                    <a:lstStyle/>
                    <a:p>
                      <a:endParaRPr lang="zh-TW" altLang="en-US"/>
                    </a:p>
                  </a:txBody>
                  <a:tcPr/>
                </a:tc>
                <a:tc hMerge="1">
                  <a:txBody>
                    <a:bodyPr/>
                    <a:lstStyle/>
                    <a:p>
                      <a:endParaRPr lang="zh-TW" altLang="en-US"/>
                    </a:p>
                  </a:txBody>
                  <a:tcPr/>
                </a:tc>
              </a:tr>
              <a:tr h="372028">
                <a:tc>
                  <a:txBody>
                    <a:bodyPr/>
                    <a:lstStyle/>
                    <a:p>
                      <a:endParaRPr lang="zh-TW" sz="1600" kern="100" dirty="0">
                        <a:effectLst/>
                        <a:latin typeface="Book Antiqua" panose="02040602050305030304" pitchFamily="18" charset="0"/>
                        <a:ea typeface="標楷體" panose="03000509000000000000" pitchFamily="65" charset="-120"/>
                      </a:endParaRPr>
                    </a:p>
                  </a:txBody>
                  <a:tcPr marL="17783" marR="17783"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endParaRPr lang="zh-TW" altLang="en-US" dirty="0"/>
                    </a:p>
                  </a:txBody>
                  <a:tcPr marL="17780" marR="177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u="sng" kern="0" dirty="0" smtClean="0">
                          <a:effectLst/>
                          <a:latin typeface="Book Antiqua" panose="02040602050305030304" pitchFamily="18" charset="0"/>
                          <a:ea typeface="標楷體" panose="03000509000000000000" pitchFamily="65" charset="-120"/>
                          <a:cs typeface="+mn-cs"/>
                        </a:rPr>
                        <a:t>Amount</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3" marR="17783" marT="0" marB="0" anchor="ctr">
                    <a:lnL w="12700" cmpd="sng">
                      <a:noFill/>
                    </a:lnL>
                  </a:tcP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　</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3" marR="17783" marT="0" marB="0" anchor="ct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3" marR="17783" marT="0" marB="0" anchor="ct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　</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3" marR="17783" marT="0" marB="0" anchor="ctr"/>
                </a:tc>
                <a:tc>
                  <a:txBody>
                    <a:bodyPr/>
                    <a:lstStyle/>
                    <a:p>
                      <a:pPr algn="ctr">
                        <a:spcAft>
                          <a:spcPts val="0"/>
                        </a:spcAft>
                      </a:pPr>
                      <a:r>
                        <a:rPr lang="en-US" altLang="zh-TW" sz="1600" u="sng" kern="0" dirty="0" smtClean="0">
                          <a:effectLst/>
                          <a:latin typeface="Book Antiqua" panose="02040602050305030304" pitchFamily="18" charset="0"/>
                          <a:ea typeface="標楷體" panose="03000509000000000000" pitchFamily="65" charset="-120"/>
                          <a:cs typeface="+mn-cs"/>
                        </a:rPr>
                        <a:t>Amount</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3" marR="17783" marT="0" marB="0" anchor="ct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　</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3" marR="17783" marT="0" marB="0" anchor="ct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3" marR="17783" marT="0" marB="0" anchor="ctr"/>
                </a:tc>
                <a:tc>
                  <a:txBody>
                    <a:bodyPr/>
                    <a:lstStyle/>
                    <a:p>
                      <a:endParaRPr lang="zh-TW" sz="1600" u="sng" kern="100" dirty="0">
                        <a:effectLst/>
                        <a:latin typeface="Book Antiqua" panose="02040602050305030304" pitchFamily="18" charset="0"/>
                        <a:ea typeface="標楷體" panose="03000509000000000000" pitchFamily="65" charset="-120"/>
                      </a:endParaRPr>
                    </a:p>
                  </a:txBody>
                  <a:tcPr marL="17783" marR="17783" marT="0" marB="0" anchor="ctr"/>
                </a:tc>
                <a:tc>
                  <a:txBody>
                    <a:bodyPr/>
                    <a:lstStyle/>
                    <a:p>
                      <a:pPr algn="ctr">
                        <a:spcAft>
                          <a:spcPts val="0"/>
                        </a:spcAft>
                      </a:pPr>
                      <a:r>
                        <a:rPr lang="en-US" altLang="zh-TW" sz="1600" u="sng" kern="0" dirty="0" smtClean="0">
                          <a:effectLst/>
                          <a:latin typeface="Book Antiqua" panose="02040602050305030304" pitchFamily="18" charset="0"/>
                          <a:ea typeface="標楷體" panose="03000509000000000000" pitchFamily="65" charset="-120"/>
                          <a:cs typeface="+mn-cs"/>
                        </a:rPr>
                        <a:t>Amount</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3" marR="17783" marT="0" marB="0" anchor="ct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　</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3" marR="17783" marT="0" marB="0" anchor="ct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3" marR="17783" marT="0" marB="0" anchor="ctr"/>
                </a:tc>
              </a:tr>
              <a:tr h="355866">
                <a:tc>
                  <a:txBody>
                    <a:bodyPr/>
                    <a:lstStyle/>
                    <a:p>
                      <a:pP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Cash</a:t>
                      </a:r>
                      <a:endParaRPr lang="zh-TW" sz="1600" kern="100" dirty="0">
                        <a:effectLst/>
                        <a:latin typeface="Book Antiqua" panose="02040602050305030304" pitchFamily="18" charset="0"/>
                        <a:ea typeface="標楷體" panose="03000509000000000000" pitchFamily="65" charset="-120"/>
                        <a:cs typeface="Times New Roman"/>
                      </a:endParaRPr>
                    </a:p>
                  </a:txBody>
                  <a:tcPr marL="17783" marR="17783"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dirty="0"/>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176,011</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9</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219,294</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11</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118,802</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7</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38009">
                <a:tc>
                  <a:txBody>
                    <a:bodyPr/>
                    <a:lstStyle/>
                    <a:p>
                      <a:pP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CFAFV</a:t>
                      </a:r>
                      <a:endParaRPr lang="zh-TW" sz="1600" kern="100" dirty="0">
                        <a:effectLst/>
                        <a:latin typeface="Book Antiqua" panose="02040602050305030304" pitchFamily="18" charset="0"/>
                        <a:ea typeface="標楷體" panose="03000509000000000000" pitchFamily="65" charset="-120"/>
                        <a:cs typeface="Times New Roman"/>
                      </a:endParaRPr>
                    </a:p>
                  </a:txBody>
                  <a:tcPr marL="17783" marR="17783"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a:p>
                  </a:txBody>
                  <a:tcPr>
                    <a:lnL w="12700" cmpd="sng">
                      <a:noFill/>
                    </a:lnL>
                    <a:lnT>
                      <a:noFill/>
                    </a:lnT>
                  </a:tcP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altLang="en-US" dirty="0"/>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36,617</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2</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32289">
                <a:tc>
                  <a:txBody>
                    <a:bodyPr/>
                    <a:lstStyle/>
                    <a:p>
                      <a:pPr>
                        <a:spcAft>
                          <a:spcPts val="0"/>
                        </a:spcAft>
                      </a:pPr>
                      <a:r>
                        <a:rPr lang="en-US" altLang="zh-TW" sz="1600" kern="0" dirty="0" smtClean="0">
                          <a:effectLst/>
                          <a:latin typeface="Book Antiqua" panose="02040602050305030304" pitchFamily="18" charset="0"/>
                          <a:ea typeface="標楷體" panose="03000509000000000000" pitchFamily="65" charset="-120"/>
                        </a:rPr>
                        <a:t>Account</a:t>
                      </a:r>
                      <a:r>
                        <a:rPr lang="en-US" altLang="zh-TW" sz="1600" kern="0" baseline="0" dirty="0" smtClean="0">
                          <a:effectLst/>
                          <a:latin typeface="Book Antiqua" panose="02040602050305030304" pitchFamily="18" charset="0"/>
                          <a:ea typeface="標楷體" panose="03000509000000000000" pitchFamily="65" charset="-120"/>
                        </a:rPr>
                        <a:t> receivable</a:t>
                      </a:r>
                      <a:r>
                        <a:rPr lang="zh-TW"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3" marR="17783"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dirty="0"/>
                    </a:p>
                  </a:txBody>
                  <a:tcPr marL="17780" marR="17780" marT="0" marB="0" anchor="ctr">
                    <a:lnL w="12700" cmpd="sng">
                      <a:noFill/>
                    </a:lnL>
                    <a:lnR w="12700" cmpd="sng">
                      <a:noFill/>
                    </a:lnR>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69,061</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rPr>
                        <a:t>3</a:t>
                      </a:r>
                      <a:r>
                        <a:rPr lang="en-US" sz="1600" kern="0" dirty="0" smtClean="0">
                          <a:solidFill>
                            <a:schemeClr val="tx1"/>
                          </a:solidFill>
                          <a:effectLst/>
                          <a:latin typeface="Book Antiqua" panose="02040602050305030304" pitchFamily="18" charset="0"/>
                          <a:ea typeface="標楷體" panose="03000509000000000000" pitchFamily="65" charset="-120"/>
                        </a:rPr>
                        <a:t> </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49,428</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rPr>
                        <a:t>2</a:t>
                      </a:r>
                      <a:r>
                        <a:rPr lang="en-US" sz="1600" kern="0" dirty="0" smtClean="0">
                          <a:solidFill>
                            <a:schemeClr val="tx1"/>
                          </a:solidFill>
                          <a:effectLst/>
                          <a:latin typeface="Book Antiqua" panose="02040602050305030304" pitchFamily="18" charset="0"/>
                          <a:ea typeface="標楷體" panose="03000509000000000000" pitchFamily="65" charset="-120"/>
                        </a:rPr>
                        <a:t> </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55,878</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600" kern="0" dirty="0" smtClean="0">
                          <a:solidFill>
                            <a:schemeClr val="tx1"/>
                          </a:solidFill>
                          <a:effectLst/>
                          <a:latin typeface="Book Antiqua" panose="02040602050305030304" pitchFamily="18" charset="0"/>
                          <a:ea typeface="標楷體" panose="03000509000000000000" pitchFamily="65" charset="-120"/>
                        </a:rPr>
                        <a:t>3 </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r>
              <a:tr h="317998">
                <a:tc>
                  <a:txBody>
                    <a:bodyPr/>
                    <a:lstStyle/>
                    <a:p>
                      <a:pP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Inventory</a:t>
                      </a:r>
                      <a:endParaRPr lang="zh-TW" sz="1600" kern="100" dirty="0">
                        <a:effectLst/>
                        <a:latin typeface="Book Antiqua" panose="02040602050305030304" pitchFamily="18" charset="0"/>
                        <a:ea typeface="標楷體" panose="03000509000000000000" pitchFamily="65" charset="-120"/>
                        <a:cs typeface="Times New Roman"/>
                      </a:endParaRPr>
                    </a:p>
                  </a:txBody>
                  <a:tcPr marL="17783" marR="17783"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dirty="0"/>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293,393</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15</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312,335</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16</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302,852</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600" kern="0" dirty="0" smtClean="0">
                          <a:effectLst/>
                          <a:latin typeface="Book Antiqua" panose="02040602050305030304" pitchFamily="18" charset="0"/>
                          <a:ea typeface="標楷體" panose="03000509000000000000" pitchFamily="65" charset="-120"/>
                        </a:rPr>
                        <a:t>1</a:t>
                      </a:r>
                      <a:r>
                        <a:rPr lang="en-US" altLang="zh-TW" sz="1600" kern="0" dirty="0" smtClean="0">
                          <a:effectLst/>
                          <a:latin typeface="Book Antiqua" panose="02040602050305030304" pitchFamily="18" charset="0"/>
                          <a:ea typeface="標楷體" panose="03000509000000000000" pitchFamily="65" charset="-120"/>
                        </a:rPr>
                        <a:t>6</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09315">
                <a:tc>
                  <a:txBody>
                    <a:bodyPr/>
                    <a:lstStyle/>
                    <a:p>
                      <a:pPr>
                        <a:spcAft>
                          <a:spcPts val="0"/>
                        </a:spcAft>
                      </a:pPr>
                      <a:r>
                        <a:rPr lang="en-US" altLang="zh-TW" sz="1600" kern="0" dirty="0" smtClean="0">
                          <a:effectLst/>
                          <a:latin typeface="Book Antiqua" panose="02040602050305030304" pitchFamily="18" charset="0"/>
                          <a:ea typeface="標楷體" panose="03000509000000000000" pitchFamily="65" charset="-120"/>
                        </a:rPr>
                        <a:t>Other</a:t>
                      </a:r>
                      <a:r>
                        <a:rPr lang="en-US" altLang="zh-TW" sz="1600" kern="0" baseline="0" dirty="0" smtClean="0">
                          <a:effectLst/>
                          <a:latin typeface="Book Antiqua" panose="02040602050305030304" pitchFamily="18" charset="0"/>
                          <a:ea typeface="標楷體" panose="03000509000000000000" pitchFamily="65" charset="-120"/>
                        </a:rPr>
                        <a:t> current assets</a:t>
                      </a:r>
                      <a:r>
                        <a:rPr lang="zh-TW"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3" marR="17783"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dirty="0">
                        <a:solidFill>
                          <a:schemeClr val="tx1"/>
                        </a:solidFill>
                      </a:endParaRPr>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174,114</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solidFill>
                          <a:schemeClr val="tx1"/>
                        </a:solidFill>
                      </a:endParaRPr>
                    </a:p>
                  </a:txBody>
                  <a:tcPr marL="17780" marR="17780" marT="0" marB="0" anchor="ctr"/>
                </a:tc>
                <a:tc>
                  <a:txBody>
                    <a:bodyPr/>
                    <a:lstStyle/>
                    <a:p>
                      <a:pPr algn="ctr">
                        <a:spcAft>
                          <a:spcPts val="0"/>
                        </a:spcAft>
                      </a:pPr>
                      <a:r>
                        <a:rPr lang="en-US" sz="1600" kern="0" dirty="0" smtClean="0">
                          <a:solidFill>
                            <a:schemeClr val="tx1"/>
                          </a:solidFill>
                          <a:effectLst/>
                          <a:latin typeface="Book Antiqua" panose="02040602050305030304" pitchFamily="18" charset="0"/>
                          <a:ea typeface="標楷體" panose="03000509000000000000" pitchFamily="65" charset="-120"/>
                        </a:rPr>
                        <a:t>9 </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168,683</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9</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43,699</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600" kern="0" dirty="0" smtClean="0">
                          <a:solidFill>
                            <a:schemeClr val="tx1"/>
                          </a:solidFill>
                          <a:effectLst/>
                          <a:latin typeface="Book Antiqua" panose="02040602050305030304" pitchFamily="18" charset="0"/>
                          <a:ea typeface="標楷體" panose="03000509000000000000" pitchFamily="65" charset="-120"/>
                        </a:rPr>
                        <a:t>2 </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r>
              <a:tr h="362635">
                <a:tc>
                  <a:txBody>
                    <a:bodyPr/>
                    <a:lstStyle/>
                    <a:p>
                      <a:pPr>
                        <a:spcAft>
                          <a:spcPts val="0"/>
                        </a:spcAft>
                      </a:pPr>
                      <a:r>
                        <a:rPr lang="en-US" altLang="zh-TW" sz="1600" kern="0" dirty="0" smtClean="0">
                          <a:effectLst/>
                          <a:latin typeface="Book Antiqua" panose="02040602050305030304" pitchFamily="18" charset="0"/>
                          <a:ea typeface="標楷體" panose="03000509000000000000" pitchFamily="65" charset="-120"/>
                        </a:rPr>
                        <a:t>PPE</a:t>
                      </a:r>
                      <a:r>
                        <a:rPr lang="en-US" altLang="zh-TW" sz="1600" kern="0" baseline="0" dirty="0" smtClean="0">
                          <a:effectLst/>
                          <a:latin typeface="Book Antiqua" panose="02040602050305030304" pitchFamily="18" charset="0"/>
                          <a:ea typeface="標楷體" panose="03000509000000000000" pitchFamily="65" charset="-120"/>
                        </a:rPr>
                        <a:t> &amp; investment property</a:t>
                      </a:r>
                      <a:r>
                        <a:rPr lang="zh-TW"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3" marR="17783"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516,473</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26</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526,670</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27</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545,925</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29</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62635">
                <a:tc>
                  <a:txBody>
                    <a:bodyPr/>
                    <a:lstStyle/>
                    <a:p>
                      <a:pPr>
                        <a:spcAft>
                          <a:spcPts val="0"/>
                        </a:spcAft>
                      </a:pPr>
                      <a:r>
                        <a:rPr kumimoji="0" lang="en-US" altLang="zh-TW" sz="1600" kern="0" baseline="0" dirty="0" smtClean="0">
                          <a:solidFill>
                            <a:schemeClr val="dk1"/>
                          </a:solidFill>
                          <a:effectLst/>
                          <a:latin typeface="Book Antiqua" panose="02040602050305030304" pitchFamily="18" charset="0"/>
                          <a:ea typeface="標楷體" panose="03000509000000000000" pitchFamily="65" charset="-120"/>
                          <a:cs typeface="+mn-cs"/>
                        </a:rPr>
                        <a:t>Right-of-Use Asset</a:t>
                      </a:r>
                      <a:endParaRPr kumimoji="0" lang="zh-TW" sz="1600" kern="0" baseline="0" dirty="0">
                        <a:solidFill>
                          <a:schemeClr val="dk1"/>
                        </a:solidFill>
                        <a:effectLst/>
                        <a:latin typeface="Book Antiqua" panose="02040602050305030304" pitchFamily="18" charset="0"/>
                        <a:ea typeface="標楷體" panose="03000509000000000000" pitchFamily="65" charset="-120"/>
                        <a:cs typeface="+mn-cs"/>
                      </a:endParaRPr>
                    </a:p>
                  </a:txBody>
                  <a:tcPr marL="17783" marR="17783"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138,185</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7</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134,692</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7</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136,127</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7</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62635">
                <a:tc>
                  <a:txBody>
                    <a:bodyPr/>
                    <a:lstStyle/>
                    <a:p>
                      <a:pPr marL="0" algn="l" rtl="0" eaLnBrk="1" latinLnBrk="0" hangingPunct="1">
                        <a:spcAft>
                          <a:spcPts val="0"/>
                        </a:spcAft>
                      </a:pPr>
                      <a:r>
                        <a:rPr kumimoji="0" lang="en-US" altLang="zh-TW" sz="1600" kern="0" baseline="0" dirty="0" smtClean="0">
                          <a:solidFill>
                            <a:schemeClr val="dk1"/>
                          </a:solidFill>
                          <a:effectLst/>
                          <a:latin typeface="Book Antiqua" panose="02040602050305030304" pitchFamily="18" charset="0"/>
                          <a:ea typeface="標楷體" panose="03000509000000000000" pitchFamily="65" charset="-120"/>
                          <a:cs typeface="+mn-cs"/>
                        </a:rPr>
                        <a:t>Total Assets</a:t>
                      </a:r>
                      <a:endParaRPr kumimoji="0" lang="zh-TW" sz="1600" kern="0" baseline="0" dirty="0">
                        <a:solidFill>
                          <a:schemeClr val="dk1"/>
                        </a:solidFill>
                        <a:effectLst/>
                        <a:latin typeface="Book Antiqua" panose="02040602050305030304" pitchFamily="18" charset="0"/>
                        <a:ea typeface="標楷體" panose="03000509000000000000" pitchFamily="65" charset="-120"/>
                        <a:cs typeface="+mn-cs"/>
                      </a:endParaRPr>
                    </a:p>
                  </a:txBody>
                  <a:tcPr marL="17783" marR="17783"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2,016,455</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sz="1600" kern="0" dirty="0">
                          <a:effectLst/>
                          <a:latin typeface="Book Antiqua" panose="02040602050305030304" pitchFamily="18" charset="0"/>
                          <a:ea typeface="標楷體" panose="03000509000000000000" pitchFamily="65" charset="-120"/>
                        </a:rPr>
                        <a:t>100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1,990,378</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600" kern="0" dirty="0">
                          <a:effectLst/>
                          <a:latin typeface="Book Antiqua" panose="02040602050305030304" pitchFamily="18" charset="0"/>
                          <a:ea typeface="標楷體" panose="03000509000000000000" pitchFamily="65" charset="-120"/>
                        </a:rPr>
                        <a:t>100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1,870,588</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600" kern="0" dirty="0">
                          <a:effectLst/>
                          <a:latin typeface="Book Antiqua" panose="02040602050305030304" pitchFamily="18" charset="0"/>
                          <a:ea typeface="標楷體" panose="03000509000000000000" pitchFamily="65" charset="-120"/>
                        </a:rPr>
                        <a:t>100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62635">
                <a:tc>
                  <a:txBody>
                    <a:bodyPr/>
                    <a:lstStyle/>
                    <a:p>
                      <a:pPr marL="0" algn="l" rtl="0" eaLnBrk="1" latinLnBrk="0" hangingPunct="1">
                        <a:spcAft>
                          <a:spcPts val="0"/>
                        </a:spcAft>
                      </a:pPr>
                      <a:r>
                        <a:rPr kumimoji="0" lang="en-US" altLang="zh-TW" sz="1600" kern="0" baseline="0" dirty="0" smtClean="0">
                          <a:solidFill>
                            <a:schemeClr val="dk1"/>
                          </a:solidFill>
                          <a:effectLst/>
                          <a:latin typeface="Book Antiqua" panose="02040602050305030304" pitchFamily="18" charset="0"/>
                          <a:ea typeface="標楷體" panose="03000509000000000000" pitchFamily="65" charset="-120"/>
                          <a:cs typeface="+mn-cs"/>
                        </a:rPr>
                        <a:t>Short-term Loan</a:t>
                      </a:r>
                      <a:endParaRPr kumimoji="0" lang="zh-TW" sz="1600" kern="0" baseline="0" dirty="0">
                        <a:solidFill>
                          <a:schemeClr val="dk1"/>
                        </a:solidFill>
                        <a:effectLst/>
                        <a:latin typeface="Book Antiqua" panose="02040602050305030304" pitchFamily="18" charset="0"/>
                        <a:ea typeface="標楷體" panose="03000509000000000000" pitchFamily="65" charset="-120"/>
                        <a:cs typeface="+mn-cs"/>
                      </a:endParaRPr>
                    </a:p>
                  </a:txBody>
                  <a:tcPr marL="17783" marR="17783"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225,616</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11</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146,587</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7</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108,755</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6</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435163">
                <a:tc>
                  <a:txBody>
                    <a:bodyPr/>
                    <a:lstStyle/>
                    <a:p>
                      <a:pPr marL="0" algn="l" defTabSz="914400" rtl="0" eaLnBrk="1" latinLnBrk="0" hangingPunct="1">
                        <a:spcAft>
                          <a:spcPts val="0"/>
                        </a:spcAft>
                      </a:pPr>
                      <a:r>
                        <a:rPr kumimoji="0" lang="en-US" altLang="zh-TW" sz="1600" kern="0" baseline="0" dirty="0" smtClean="0">
                          <a:solidFill>
                            <a:schemeClr val="dk1"/>
                          </a:solidFill>
                          <a:effectLst/>
                          <a:latin typeface="Book Antiqua" panose="02040602050305030304" pitchFamily="18" charset="0"/>
                          <a:ea typeface="標楷體" panose="03000509000000000000" pitchFamily="65" charset="-120"/>
                          <a:cs typeface="+mn-cs"/>
                        </a:rPr>
                        <a:t>Accounts Payable</a:t>
                      </a:r>
                      <a:endParaRPr kumimoji="0" lang="zh-TW" sz="1600" kern="0" baseline="0" dirty="0">
                        <a:solidFill>
                          <a:schemeClr val="dk1"/>
                        </a:solidFill>
                        <a:effectLst/>
                        <a:latin typeface="Book Antiqua" panose="02040602050305030304" pitchFamily="18" charset="0"/>
                        <a:ea typeface="標楷體" panose="03000509000000000000" pitchFamily="65" charset="-120"/>
                        <a:cs typeface="+mn-cs"/>
                      </a:endParaRPr>
                    </a:p>
                  </a:txBody>
                  <a:tcPr marL="17783" marR="17783"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dirty="0"/>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220,266</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11</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219,535</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1</a:t>
                      </a:r>
                      <a:r>
                        <a:rPr lang="en-US" sz="1600" kern="0" dirty="0" smtClean="0">
                          <a:effectLst/>
                          <a:latin typeface="Book Antiqua" panose="02040602050305030304" pitchFamily="18" charset="0"/>
                          <a:ea typeface="標楷體" panose="03000509000000000000" pitchFamily="65" charset="-120"/>
                        </a:rPr>
                        <a:t>3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228,697</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12</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29271">
                <a:tc>
                  <a:txBody>
                    <a:bodyPr/>
                    <a:lstStyle/>
                    <a:p>
                      <a:pPr marL="0" algn="l" defTabSz="914400" rtl="0" eaLnBrk="1" latinLnBrk="0" hangingPunct="1">
                        <a:spcAft>
                          <a:spcPts val="0"/>
                        </a:spcAft>
                      </a:pPr>
                      <a:r>
                        <a:rPr kumimoji="0" lang="en-US" altLang="zh-TW" sz="1600" kern="0" baseline="0" dirty="0" smtClean="0">
                          <a:solidFill>
                            <a:schemeClr val="dk1"/>
                          </a:solidFill>
                          <a:effectLst/>
                          <a:latin typeface="Book Antiqua" panose="02040602050305030304" pitchFamily="18" charset="0"/>
                          <a:ea typeface="標楷體" panose="03000509000000000000" pitchFamily="65" charset="-120"/>
                          <a:cs typeface="+mn-cs"/>
                        </a:rPr>
                        <a:t>Lease Liabilities</a:t>
                      </a:r>
                      <a:endParaRPr kumimoji="0" lang="zh-TW" sz="1600" kern="0" baseline="0" dirty="0">
                        <a:solidFill>
                          <a:schemeClr val="dk1"/>
                        </a:solidFill>
                        <a:effectLst/>
                        <a:latin typeface="Book Antiqua" panose="02040602050305030304" pitchFamily="18" charset="0"/>
                        <a:ea typeface="標楷體" panose="03000509000000000000" pitchFamily="65" charset="-120"/>
                        <a:cs typeface="+mn-cs"/>
                      </a:endParaRPr>
                    </a:p>
                  </a:txBody>
                  <a:tcPr marL="17783" marR="17783"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dirty="0"/>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73,643</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4</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68,472</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3</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69,808</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4</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626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altLang="zh-TW" sz="1600" kern="0" baseline="0" dirty="0" smtClean="0">
                          <a:solidFill>
                            <a:schemeClr val="dk1"/>
                          </a:solidFill>
                          <a:effectLst/>
                          <a:latin typeface="Book Antiqua" panose="02040602050305030304" pitchFamily="18" charset="0"/>
                          <a:ea typeface="標楷體" panose="03000509000000000000" pitchFamily="65" charset="-120"/>
                          <a:cs typeface="+mn-cs"/>
                        </a:rPr>
                        <a:t>Other Current Liabilities</a:t>
                      </a:r>
                      <a:endParaRPr kumimoji="0" lang="zh-TW" sz="1600" kern="0" baseline="0" dirty="0">
                        <a:solidFill>
                          <a:schemeClr val="dk1"/>
                        </a:solidFill>
                        <a:effectLst/>
                        <a:latin typeface="Book Antiqua" panose="02040602050305030304" pitchFamily="18" charset="0"/>
                        <a:ea typeface="標楷體" panose="03000509000000000000" pitchFamily="65" charset="-120"/>
                        <a:cs typeface="+mn-cs"/>
                      </a:endParaRPr>
                    </a:p>
                  </a:txBody>
                  <a:tcPr marL="17783" marR="17783"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dirty="0"/>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171,377</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8</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zh-TW" altLang="en-US" sz="1600" kern="100" dirty="0" smtClean="0">
                          <a:effectLst/>
                          <a:latin typeface="Book Antiqua" panose="02040602050305030304" pitchFamily="18" charset="0"/>
                          <a:ea typeface="標楷體" panose="03000509000000000000" pitchFamily="65" charset="-120"/>
                          <a:cs typeface="Times New Roman"/>
                        </a:rPr>
                        <a:t>    </a:t>
                      </a:r>
                      <a:r>
                        <a:rPr lang="en-US" altLang="zh-TW" sz="1600" kern="100" dirty="0" smtClean="0">
                          <a:effectLst/>
                          <a:latin typeface="Book Antiqua" panose="02040602050305030304" pitchFamily="18" charset="0"/>
                          <a:ea typeface="標楷體" panose="03000509000000000000" pitchFamily="65" charset="-120"/>
                          <a:cs typeface="Times New Roman"/>
                        </a:rPr>
                        <a:t>178,881</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9</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107,644</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6</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282919">
                <a:tc>
                  <a:txBody>
                    <a:bodyPr/>
                    <a:lstStyle/>
                    <a:p>
                      <a:pPr marL="0" algn="l" rtl="0" eaLnBrk="1" latinLnBrk="0" hangingPunct="1">
                        <a:spcAft>
                          <a:spcPts val="0"/>
                        </a:spcAft>
                      </a:pPr>
                      <a:r>
                        <a:rPr kumimoji="0" lang="en-US" altLang="zh-TW" sz="1600" kern="0" baseline="0" dirty="0" smtClean="0">
                          <a:solidFill>
                            <a:schemeClr val="dk1"/>
                          </a:solidFill>
                          <a:effectLst/>
                          <a:latin typeface="Book Antiqua" panose="02040602050305030304" pitchFamily="18" charset="0"/>
                          <a:ea typeface="標楷體" panose="03000509000000000000" pitchFamily="65" charset="-120"/>
                          <a:cs typeface="+mn-cs"/>
                        </a:rPr>
                        <a:t>Shareholder’s Equity</a:t>
                      </a:r>
                      <a:endParaRPr kumimoji="0" lang="zh-TW" sz="1600" kern="0" baseline="0" dirty="0">
                        <a:solidFill>
                          <a:schemeClr val="dk1"/>
                        </a:solidFill>
                        <a:effectLst/>
                        <a:latin typeface="Book Antiqua" panose="02040602050305030304" pitchFamily="18" charset="0"/>
                        <a:ea typeface="標楷體" panose="03000509000000000000" pitchFamily="65" charset="-120"/>
                        <a:cs typeface="+mn-cs"/>
                      </a:endParaRPr>
                    </a:p>
                  </a:txBody>
                  <a:tcPr marL="17783" marR="17783" marT="0" marB="0" anchor="ctr">
                    <a:lnT w="12700" cmpd="sng">
                      <a:noFill/>
                    </a:lnT>
                  </a:tcPr>
                </a:tc>
                <a:tc>
                  <a:txBody>
                    <a:bodyPr/>
                    <a:lstStyle/>
                    <a:p>
                      <a:endParaRPr lang="zh-TW" altLang="en-US"/>
                    </a:p>
                  </a:txBody>
                  <a:tcPr marL="17780" marR="17780" marT="0" marB="0" anchor="ctr">
                    <a:lnT w="12700" cmpd="sng">
                      <a:noFill/>
                    </a:lnT>
                  </a:tcP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783,449</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altLang="en-US" dirty="0"/>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39</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862,212</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43</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905,982</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48</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bl>
          </a:graphicData>
        </a:graphic>
      </p:graphicFrame>
      <p:sp>
        <p:nvSpPr>
          <p:cNvPr id="5" name="標題 1"/>
          <p:cNvSpPr txBox="1">
            <a:spLocks/>
          </p:cNvSpPr>
          <p:nvPr/>
        </p:nvSpPr>
        <p:spPr>
          <a:xfrm>
            <a:off x="457200" y="274638"/>
            <a:ext cx="8229600" cy="1143000"/>
          </a:xfrm>
          <a:prstGeom prst="rect">
            <a:avLst/>
          </a:prstGeom>
        </p:spPr>
        <p:txBody>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en-US" altLang="zh-TW" sz="3000" dirty="0" smtClean="0">
                <a:latin typeface="Book Antiqua" panose="02040602050305030304" pitchFamily="18" charset="0"/>
              </a:rPr>
              <a:t>Balance Sheet Overview </a:t>
            </a:r>
            <a:r>
              <a:rPr lang="en-US" altLang="zh-TW" sz="3000" dirty="0">
                <a:latin typeface="Book Antiqua" panose="02040602050305030304" pitchFamily="18" charset="0"/>
              </a:rPr>
              <a:t>(</a:t>
            </a:r>
            <a:r>
              <a:rPr lang="en-US" altLang="zh-TW" sz="3000" dirty="0" smtClean="0">
                <a:latin typeface="Book Antiqua" panose="02040602050305030304" pitchFamily="18" charset="0"/>
              </a:rPr>
              <a:t>Consolidated)</a:t>
            </a:r>
            <a:endParaRPr lang="zh-TW" altLang="en-US" sz="3000" dirty="0">
              <a:latin typeface="微軟正黑體" panose="020B0604030504040204" pitchFamily="34" charset="-120"/>
              <a:ea typeface="微軟正黑體" panose="020B0604030504040204" pitchFamily="34" charset="-120"/>
            </a:endParaRPr>
          </a:p>
        </p:txBody>
      </p:sp>
      <p:sp>
        <p:nvSpPr>
          <p:cNvPr id="6"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10207529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內容版面配置區 3"/>
          <p:cNvGraphicFramePr>
            <a:graphicFrameLocks noGrp="1"/>
          </p:cNvGraphicFramePr>
          <p:nvPr>
            <p:ph idx="1"/>
            <p:extLst>
              <p:ext uri="{D42A27DB-BD31-4B8C-83A1-F6EECF244321}">
                <p14:modId xmlns:p14="http://schemas.microsoft.com/office/powerpoint/2010/main" val="2969669161"/>
              </p:ext>
            </p:extLst>
          </p:nvPr>
        </p:nvGraphicFramePr>
        <p:xfrm>
          <a:off x="457201" y="1052736"/>
          <a:ext cx="8563390" cy="4824540"/>
        </p:xfrm>
        <a:graphic>
          <a:graphicData uri="http://schemas.openxmlformats.org/drawingml/2006/table">
            <a:tbl>
              <a:tblPr>
                <a:tableStyleId>{5C22544A-7EE6-4342-B048-85BDC9FD1C3A}</a:tableStyleId>
              </a:tblPr>
              <a:tblGrid>
                <a:gridCol w="4618855"/>
                <a:gridCol w="144016"/>
                <a:gridCol w="1728192"/>
                <a:gridCol w="144016"/>
                <a:gridCol w="1928311"/>
              </a:tblGrid>
              <a:tr h="421069">
                <a:tc>
                  <a:txBody>
                    <a:bodyPr/>
                    <a:lstStyle/>
                    <a:p>
                      <a:pPr algn="l" fontAlgn="ctr"/>
                      <a:r>
                        <a:rPr lang="en-US" altLang="zh-TW" sz="1800" u="none" strike="noStrike" dirty="0" smtClean="0">
                          <a:effectLst/>
                          <a:latin typeface="Book Antiqua" panose="02040602050305030304" pitchFamily="18" charset="0"/>
                          <a:ea typeface="標楷體" panose="03000509000000000000" pitchFamily="65" charset="-120"/>
                        </a:rPr>
                        <a:t>(NTD</a:t>
                      </a:r>
                      <a:r>
                        <a:rPr lang="zh-TW" altLang="en-US" sz="1800" u="none" strike="noStrike" dirty="0" smtClean="0">
                          <a:effectLst/>
                          <a:latin typeface="Book Antiqua" panose="02040602050305030304" pitchFamily="18" charset="0"/>
                          <a:ea typeface="標楷體" panose="03000509000000000000" pitchFamily="65" charset="-120"/>
                        </a:rPr>
                        <a:t>：</a:t>
                      </a:r>
                      <a:r>
                        <a:rPr lang="en-US" altLang="zh-TW" sz="1800" u="none" strike="noStrike" dirty="0" smtClean="0">
                          <a:effectLst/>
                          <a:latin typeface="Book Antiqua" panose="02040602050305030304" pitchFamily="18" charset="0"/>
                          <a:ea typeface="標楷體" panose="03000509000000000000" pitchFamily="65" charset="-120"/>
                        </a:rPr>
                        <a:t>K)</a:t>
                      </a: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137145" marR="7619" marT="7619"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gridSpan="2">
                  <a:txBody>
                    <a:bodyPr/>
                    <a:lstStyle/>
                    <a:p>
                      <a:pPr algn="l" fontAlgn="ctr"/>
                      <a:r>
                        <a:rPr lang="en-US" altLang="zh-TW" sz="1800" b="0" i="0" u="sng" strike="noStrike" dirty="0" smtClean="0">
                          <a:solidFill>
                            <a:schemeClr val="dk1"/>
                          </a:solidFill>
                          <a:effectLst/>
                          <a:latin typeface="Book Antiqua" panose="02040602050305030304" pitchFamily="18" charset="0"/>
                          <a:ea typeface="標楷體" panose="03000509000000000000" pitchFamily="65" charset="-120"/>
                        </a:rPr>
                        <a:t>Q1~Q3</a:t>
                      </a:r>
                      <a:r>
                        <a:rPr lang="en-US" altLang="zh-TW" sz="1800" b="0" i="0" u="sng" strike="noStrike" baseline="0" dirty="0" smtClean="0">
                          <a:solidFill>
                            <a:schemeClr val="dk1"/>
                          </a:solidFill>
                          <a:effectLst/>
                          <a:latin typeface="Book Antiqua" panose="02040602050305030304" pitchFamily="18" charset="0"/>
                          <a:ea typeface="標楷體" panose="03000509000000000000" pitchFamily="65" charset="-120"/>
                        </a:rPr>
                        <a:t> 2019</a:t>
                      </a:r>
                      <a:endParaRPr lang="zh-TW" altLang="en-US" sz="1800" b="0" i="0" u="sng" strike="noStrike" dirty="0">
                        <a:solidFill>
                          <a:srgbClr val="000000"/>
                        </a:solidFill>
                        <a:effectLst/>
                        <a:latin typeface="Book Antiqua" panose="02040602050305030304" pitchFamily="18" charset="0"/>
                        <a:ea typeface="標楷體" panose="03000509000000000000" pitchFamily="65" charset="-120"/>
                      </a:endParaRPr>
                    </a:p>
                  </a:txBody>
                  <a:tcPr marL="7619" marR="7619" marT="7619" marB="0" anchor="ctr"/>
                </a:tc>
                <a:tc hMerge="1">
                  <a:txBody>
                    <a:bodyPr/>
                    <a:lstStyle/>
                    <a:p>
                      <a:endParaRPr lang="zh-TW" altLang="en-US"/>
                    </a:p>
                  </a:txBody>
                  <a:tcPr/>
                </a:tc>
                <a:tc>
                  <a:txBody>
                    <a:bodyPr/>
                    <a:lstStyle/>
                    <a:p>
                      <a:pPr algn="l" fontAlgn="ctr"/>
                      <a:r>
                        <a:rPr lang="en-US" altLang="zh-TW" sz="1800" u="sng" strike="noStrike" dirty="0" smtClean="0">
                          <a:effectLst/>
                          <a:latin typeface="Book Antiqua" panose="02040602050305030304" pitchFamily="18" charset="0"/>
                          <a:ea typeface="標楷體" panose="03000509000000000000" pitchFamily="65" charset="-120"/>
                        </a:rPr>
                        <a:t>Q1~Q3 2018</a:t>
                      </a:r>
                      <a:endParaRPr lang="zh-TW" altLang="en-US" sz="1800" b="0" i="0" u="sng" strike="noStrike" dirty="0">
                        <a:solidFill>
                          <a:srgbClr val="000000"/>
                        </a:solidFill>
                        <a:effectLst/>
                        <a:latin typeface="Book Antiqua" panose="02040602050305030304" pitchFamily="18" charset="0"/>
                        <a:ea typeface="標楷體" panose="03000509000000000000" pitchFamily="65" charset="-120"/>
                      </a:endParaRPr>
                    </a:p>
                  </a:txBody>
                  <a:tcPr marL="7619" marR="7619" marT="7619" marB="0" anchor="ctr"/>
                </a:tc>
              </a:tr>
              <a:tr h="289173">
                <a:tc>
                  <a:txBody>
                    <a:bodyPr/>
                    <a:lstStyle/>
                    <a:p>
                      <a:pPr algn="l" fontAlgn="ctr"/>
                      <a:r>
                        <a:rPr lang="en-US" altLang="zh-TW" sz="1600" b="0" i="0" u="none" strike="noStrike" dirty="0" smtClean="0">
                          <a:solidFill>
                            <a:schemeClr val="dk1"/>
                          </a:solidFill>
                          <a:effectLst/>
                          <a:latin typeface="Book Antiqua" panose="02040602050305030304" pitchFamily="18" charset="0"/>
                          <a:ea typeface="標楷體" panose="03000509000000000000" pitchFamily="65" charset="-120"/>
                        </a:rPr>
                        <a:t>Income</a:t>
                      </a:r>
                      <a:r>
                        <a:rPr lang="en-US" altLang="zh-TW" sz="1600" b="0" i="0" u="none" strike="noStrike" baseline="0" dirty="0" smtClean="0">
                          <a:solidFill>
                            <a:schemeClr val="dk1"/>
                          </a:solidFill>
                          <a:effectLst/>
                          <a:latin typeface="Book Antiqua" panose="02040602050305030304" pitchFamily="18" charset="0"/>
                          <a:ea typeface="標楷體" panose="03000509000000000000" pitchFamily="65" charset="-120"/>
                        </a:rPr>
                        <a:t> before Tax</a:t>
                      </a:r>
                      <a:endParaRPr lang="zh-TW" altLang="en-US" sz="1600" b="0" i="0" u="none" strike="noStrike" dirty="0">
                        <a:solidFill>
                          <a:srgbClr val="000000"/>
                        </a:solidFill>
                        <a:effectLst/>
                        <a:latin typeface="Book Antiqua" panose="02040602050305030304" pitchFamily="18" charset="0"/>
                        <a:ea typeface="標楷體" panose="03000509000000000000" pitchFamily="65" charset="-120"/>
                      </a:endParaRPr>
                    </a:p>
                  </a:txBody>
                  <a:tcPr marL="7619" marR="7619" marT="7619"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effectLst/>
                          <a:latin typeface="Book Antiqua" panose="02040602050305030304" pitchFamily="18" charset="0"/>
                          <a:ea typeface="標楷體" panose="03000509000000000000" pitchFamily="65" charset="-120"/>
                        </a:rPr>
                        <a:t>(209,558)</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effectLst/>
                          <a:latin typeface="Book Antiqua" panose="02040602050305030304" pitchFamily="18" charset="0"/>
                          <a:ea typeface="標楷體" panose="03000509000000000000" pitchFamily="65" charset="-120"/>
                        </a:rPr>
                        <a:t>(287,490)</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r>
              <a:tr h="284095">
                <a:tc>
                  <a:txBody>
                    <a:bodyPr/>
                    <a:lstStyle/>
                    <a:p>
                      <a:pPr algn="l" fontAlgn="ctr"/>
                      <a:r>
                        <a:rPr lang="en-US" altLang="zh-TW" sz="1600" u="none" strike="noStrike" dirty="0" smtClean="0">
                          <a:effectLst/>
                          <a:latin typeface="Book Antiqua" panose="02040602050305030304" pitchFamily="18" charset="0"/>
                          <a:ea typeface="標楷體" panose="03000509000000000000" pitchFamily="65" charset="-120"/>
                        </a:rPr>
                        <a:t>Depreciation</a:t>
                      </a:r>
                      <a:r>
                        <a:rPr lang="en-US" altLang="zh-TW" sz="1600" u="none" strike="noStrike" baseline="0" dirty="0" smtClean="0">
                          <a:effectLst/>
                          <a:latin typeface="Book Antiqua" panose="02040602050305030304" pitchFamily="18" charset="0"/>
                          <a:ea typeface="標楷體" panose="03000509000000000000" pitchFamily="65" charset="-120"/>
                        </a:rPr>
                        <a:t> &amp; amortization</a:t>
                      </a:r>
                      <a:r>
                        <a:rPr lang="zh-TW" altLang="en-US" sz="1600" u="none" strike="noStrike" dirty="0" smtClean="0">
                          <a:effectLst/>
                          <a:latin typeface="Book Antiqua" panose="02040602050305030304" pitchFamily="18" charset="0"/>
                          <a:ea typeface="標楷體" panose="03000509000000000000" pitchFamily="65" charset="-120"/>
                        </a:rPr>
                        <a:t> </a:t>
                      </a:r>
                      <a:endParaRPr lang="zh-TW" altLang="en-US" sz="1600" b="0" i="0" u="none" strike="noStrike" dirty="0">
                        <a:solidFill>
                          <a:srgbClr val="000000"/>
                        </a:solidFill>
                        <a:effectLst/>
                        <a:latin typeface="Book Antiqua" panose="02040602050305030304" pitchFamily="18" charset="0"/>
                        <a:ea typeface="標楷體" panose="03000509000000000000" pitchFamily="65" charset="-120"/>
                      </a:endParaRPr>
                    </a:p>
                  </a:txBody>
                  <a:tcPr marL="7619" marR="7619" marT="7619"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effectLst/>
                          <a:latin typeface="Book Antiqua" panose="02040602050305030304" pitchFamily="18" charset="0"/>
                          <a:ea typeface="標楷體" panose="03000509000000000000" pitchFamily="65" charset="-120"/>
                        </a:rPr>
                        <a:t>90,106 </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effectLst/>
                          <a:latin typeface="Book Antiqua" panose="02040602050305030304" pitchFamily="18" charset="0"/>
                          <a:ea typeface="標楷體" panose="03000509000000000000" pitchFamily="65" charset="-120"/>
                        </a:rPr>
                        <a:t>62,315 </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r>
              <a:tr h="355118">
                <a:tc>
                  <a:txBody>
                    <a:bodyPr/>
                    <a:lstStyle/>
                    <a:p>
                      <a:pPr algn="l" fontAlgn="ctr"/>
                      <a:r>
                        <a:rPr lang="en-US" altLang="zh-TW" sz="1600" b="0" i="0" u="none" strike="noStrike" dirty="0" smtClean="0">
                          <a:solidFill>
                            <a:srgbClr val="000000"/>
                          </a:solidFill>
                          <a:effectLst/>
                          <a:latin typeface="Book Antiqua" panose="02040602050305030304" pitchFamily="18" charset="0"/>
                          <a:ea typeface="標楷體" panose="03000509000000000000" pitchFamily="65" charset="-120"/>
                        </a:rPr>
                        <a:t>Others </a:t>
                      </a:r>
                      <a:endParaRPr lang="zh-TW" altLang="en-US" sz="1600" b="0" i="0" u="none" strike="noStrike" dirty="0">
                        <a:solidFill>
                          <a:srgbClr val="000000"/>
                        </a:solidFill>
                        <a:effectLst/>
                        <a:latin typeface="Book Antiqua" panose="02040602050305030304" pitchFamily="18" charset="0"/>
                        <a:ea typeface="標楷體" panose="03000509000000000000" pitchFamily="65" charset="-120"/>
                      </a:endParaRPr>
                    </a:p>
                  </a:txBody>
                  <a:tcPr marL="7619" marR="7619" marT="7619"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b="0" i="0" u="none" strike="noStrike" dirty="0" smtClean="0">
                          <a:solidFill>
                            <a:srgbClr val="000000"/>
                          </a:solidFill>
                          <a:effectLst/>
                          <a:latin typeface="Book Antiqua" panose="02040602050305030304" pitchFamily="18" charset="0"/>
                          <a:ea typeface="標楷體" panose="03000509000000000000" pitchFamily="65" charset="-120"/>
                        </a:rPr>
                        <a:t>156,124</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effectLst/>
                          <a:latin typeface="Book Antiqua" panose="02040602050305030304" pitchFamily="18" charset="0"/>
                          <a:ea typeface="標楷體" panose="03000509000000000000" pitchFamily="65" charset="-120"/>
                        </a:rPr>
                        <a:t>183,074 </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r>
              <a:tr h="355118">
                <a:tc>
                  <a:txBody>
                    <a:bodyPr/>
                    <a:lstStyle/>
                    <a:p>
                      <a:pPr algn="l" fontAlgn="ctr"/>
                      <a:r>
                        <a:rPr lang="en-US" altLang="zh-TW" sz="1600" dirty="0" smtClean="0">
                          <a:latin typeface="Book Antiqua" panose="02040602050305030304" pitchFamily="18" charset="0"/>
                        </a:rPr>
                        <a:t>Net Cash Provided (Used) by Operating Activities</a:t>
                      </a:r>
                      <a:endParaRPr lang="en-US" altLang="zh-TW" sz="1600" b="0" i="0" u="none" strike="noStrike" dirty="0">
                        <a:solidFill>
                          <a:srgbClr val="000000"/>
                        </a:solidFill>
                        <a:effectLst/>
                        <a:latin typeface="Book Antiqua" panose="02040602050305030304" pitchFamily="18" charset="0"/>
                        <a:ea typeface="標楷體" panose="03000509000000000000" pitchFamily="65" charset="-120"/>
                      </a:endParaRPr>
                    </a:p>
                  </a:txBody>
                  <a:tcPr marL="7619" marR="7619" marT="7619" marB="0" anchor="ctr"/>
                </a:tc>
                <a:tc>
                  <a:txBody>
                    <a:bodyPr/>
                    <a:lstStyle/>
                    <a:p>
                      <a:pPr algn="l" fontAlgn="ct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sng" strike="noStrike" dirty="0" smtClean="0">
                          <a:effectLst/>
                          <a:latin typeface="Book Antiqua" panose="02040602050305030304" pitchFamily="18" charset="0"/>
                          <a:ea typeface="標楷體" panose="03000509000000000000" pitchFamily="65" charset="-120"/>
                        </a:rPr>
                        <a:t>36,672</a:t>
                      </a:r>
                      <a:r>
                        <a:rPr lang="zh-TW" altLang="en-US" sz="1800" u="sng" strike="noStrike" dirty="0" smtClean="0">
                          <a:effectLst/>
                          <a:latin typeface="Book Antiqua" panose="02040602050305030304" pitchFamily="18" charset="0"/>
                          <a:ea typeface="標楷體" panose="03000509000000000000" pitchFamily="65" charset="-120"/>
                        </a:rPr>
                        <a:t>     </a:t>
                      </a:r>
                      <a:r>
                        <a:rPr lang="en-US" altLang="zh-TW" sz="1800" u="sng" strike="noStrike" dirty="0" smtClean="0">
                          <a:effectLst/>
                          <a:latin typeface="Book Antiqua" panose="02040602050305030304" pitchFamily="18" charset="0"/>
                          <a:ea typeface="標楷體" panose="03000509000000000000" pitchFamily="65" charset="-120"/>
                        </a:rPr>
                        <a:t> </a:t>
                      </a:r>
                      <a:endParaRPr lang="en-US" altLang="zh-TW" sz="1800" b="0" i="0" u="sng"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sng" strike="noStrike" dirty="0" smtClean="0">
                          <a:effectLst/>
                          <a:latin typeface="Book Antiqua" panose="02040602050305030304" pitchFamily="18" charset="0"/>
                          <a:ea typeface="標楷體" panose="03000509000000000000" pitchFamily="65" charset="-120"/>
                        </a:rPr>
                        <a:t>(42,101)</a:t>
                      </a:r>
                      <a:r>
                        <a:rPr lang="zh-TW" altLang="en-US" sz="1800" u="sng" strike="noStrike" dirty="0" smtClean="0">
                          <a:effectLst/>
                          <a:latin typeface="Book Antiqua" panose="02040602050305030304" pitchFamily="18" charset="0"/>
                          <a:ea typeface="標楷體" panose="03000509000000000000" pitchFamily="65" charset="-120"/>
                        </a:rPr>
                        <a:t>     </a:t>
                      </a:r>
                      <a:r>
                        <a:rPr lang="en-US" altLang="zh-TW" sz="1800" u="sng" strike="noStrike" dirty="0" smtClean="0">
                          <a:effectLst/>
                          <a:latin typeface="Book Antiqua" panose="02040602050305030304" pitchFamily="18" charset="0"/>
                          <a:ea typeface="標楷體" panose="03000509000000000000" pitchFamily="65" charset="-120"/>
                        </a:rPr>
                        <a:t> </a:t>
                      </a:r>
                      <a:endParaRPr lang="en-US" altLang="zh-TW" sz="1800" b="0" i="0" u="sng"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r>
              <a:tr h="355118">
                <a:tc>
                  <a:txBody>
                    <a:bodyPr/>
                    <a:lstStyle/>
                    <a:p>
                      <a:pPr algn="l" fontAlgn="ctr"/>
                      <a:r>
                        <a:rPr lang="en-US" altLang="zh-TW" sz="1600" dirty="0" smtClean="0">
                          <a:latin typeface="Book Antiqua" panose="02040602050305030304" pitchFamily="18" charset="0"/>
                        </a:rPr>
                        <a:t>Acquisition of Fix Assets &amp; Investment Property</a:t>
                      </a:r>
                      <a:endParaRPr lang="zh-TW" altLang="en-US" sz="1600" b="0" i="0" u="none" strike="noStrike" dirty="0">
                        <a:solidFill>
                          <a:srgbClr val="000000"/>
                        </a:solidFill>
                        <a:effectLst/>
                        <a:latin typeface="Book Antiqua" panose="02040602050305030304" pitchFamily="18" charset="0"/>
                        <a:ea typeface="標楷體" panose="03000509000000000000" pitchFamily="65" charset="-120"/>
                      </a:endParaRPr>
                    </a:p>
                  </a:txBody>
                  <a:tcPr marL="7619" marR="7619" marT="7619"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effectLst/>
                          <a:latin typeface="Book Antiqua" panose="02040602050305030304" pitchFamily="18" charset="0"/>
                          <a:ea typeface="標楷體" panose="03000509000000000000" pitchFamily="65" charset="-120"/>
                        </a:rPr>
                        <a:t>(282,906)</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effectLst/>
                          <a:latin typeface="Book Antiqua" panose="02040602050305030304" pitchFamily="18" charset="0"/>
                          <a:ea typeface="標楷體" panose="03000509000000000000" pitchFamily="65" charset="-120"/>
                        </a:rPr>
                        <a:t>(180,331)</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r>
              <a:tr h="355118">
                <a:tc>
                  <a:txBody>
                    <a:bodyPr/>
                    <a:lstStyle/>
                    <a:p>
                      <a:pPr algn="l" fontAlgn="ctr"/>
                      <a:r>
                        <a:rPr lang="en-US" altLang="zh-TW" sz="1600" b="0" i="0" u="none" strike="noStrike" dirty="0" smtClean="0">
                          <a:solidFill>
                            <a:srgbClr val="000000"/>
                          </a:solidFill>
                          <a:effectLst/>
                          <a:latin typeface="Book Antiqua" panose="02040602050305030304" pitchFamily="18" charset="0"/>
                          <a:ea typeface="標楷體" panose="03000509000000000000" pitchFamily="65" charset="-120"/>
                        </a:rPr>
                        <a:t>Others</a:t>
                      </a:r>
                      <a:endParaRPr lang="zh-TW" altLang="en-US" sz="1600" b="0" i="0" u="none" strike="noStrike" dirty="0">
                        <a:solidFill>
                          <a:srgbClr val="000000"/>
                        </a:solidFill>
                        <a:effectLst/>
                        <a:latin typeface="Book Antiqua" panose="02040602050305030304" pitchFamily="18" charset="0"/>
                        <a:ea typeface="標楷體" panose="03000509000000000000" pitchFamily="65" charset="-120"/>
                      </a:endParaRPr>
                    </a:p>
                  </a:txBody>
                  <a:tcPr marL="7619" marR="7619" marT="7619"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b="0" i="0" u="none" strike="noStrike" dirty="0" smtClean="0">
                          <a:solidFill>
                            <a:schemeClr val="dk1"/>
                          </a:solidFill>
                          <a:effectLst/>
                          <a:latin typeface="Book Antiqua" panose="02040602050305030304" pitchFamily="18" charset="0"/>
                          <a:ea typeface="標楷體" panose="03000509000000000000" pitchFamily="65" charset="-120"/>
                        </a:rPr>
                        <a:t>41,212</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effectLst/>
                          <a:latin typeface="Book Antiqua" panose="02040602050305030304" pitchFamily="18" charset="0"/>
                          <a:ea typeface="標楷體" panose="03000509000000000000" pitchFamily="65" charset="-120"/>
                        </a:rPr>
                        <a:t>35,435</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r>
              <a:tr h="284095">
                <a:tc>
                  <a:txBody>
                    <a:bodyPr/>
                    <a:lstStyle/>
                    <a:p>
                      <a:pPr algn="l" fontAlgn="ctr"/>
                      <a:r>
                        <a:rPr lang="en-US" altLang="zh-TW" sz="1600" dirty="0" smtClean="0">
                          <a:latin typeface="Book Antiqua" panose="02040602050305030304" pitchFamily="18" charset="0"/>
                        </a:rPr>
                        <a:t>Net Cash Provided (Used) </a:t>
                      </a:r>
                      <a:r>
                        <a:rPr lang="en-US" altLang="zh-TW" sz="1600" baseline="0" dirty="0" smtClean="0">
                          <a:latin typeface="Book Antiqua" panose="02040602050305030304" pitchFamily="18" charset="0"/>
                        </a:rPr>
                        <a:t> </a:t>
                      </a:r>
                      <a:r>
                        <a:rPr lang="en-US" altLang="zh-TW" sz="1600" dirty="0" smtClean="0">
                          <a:latin typeface="Book Antiqua" panose="02040602050305030304" pitchFamily="18" charset="0"/>
                        </a:rPr>
                        <a:t>by Investing Activities</a:t>
                      </a:r>
                      <a:endParaRPr lang="zh-TW" altLang="en-US" sz="1600" b="0" i="0" u="none" strike="noStrike" dirty="0">
                        <a:solidFill>
                          <a:srgbClr val="000000"/>
                        </a:solidFill>
                        <a:effectLst/>
                        <a:latin typeface="Book Antiqua" panose="02040602050305030304" pitchFamily="18" charset="0"/>
                        <a:ea typeface="標楷體" panose="03000509000000000000" pitchFamily="65" charset="-120"/>
                      </a:endParaRPr>
                    </a:p>
                  </a:txBody>
                  <a:tcPr marL="7619" marR="7619" marT="7619"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sng" strike="noStrike" dirty="0" smtClean="0">
                          <a:effectLst/>
                          <a:latin typeface="Book Antiqua" panose="02040602050305030304" pitchFamily="18" charset="0"/>
                          <a:ea typeface="標楷體" panose="03000509000000000000" pitchFamily="65" charset="-120"/>
                        </a:rPr>
                        <a:t>(241,694)</a:t>
                      </a:r>
                      <a:endParaRPr lang="en-US" altLang="zh-TW" sz="1800" b="0" i="0" u="sng"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sng" strike="noStrike" dirty="0" smtClean="0">
                          <a:effectLst/>
                          <a:latin typeface="Book Antiqua" panose="02040602050305030304" pitchFamily="18" charset="0"/>
                          <a:ea typeface="標楷體" panose="03000509000000000000" pitchFamily="65" charset="-120"/>
                        </a:rPr>
                        <a:t>(144,896)</a:t>
                      </a:r>
                      <a:endParaRPr lang="en-US" altLang="zh-TW" sz="1800" b="0" i="0" u="sng"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r>
              <a:tr h="284095">
                <a:tc>
                  <a:txBody>
                    <a:bodyPr/>
                    <a:lstStyle/>
                    <a:p>
                      <a:pPr algn="l" fontAlgn="ctr"/>
                      <a:r>
                        <a:rPr lang="en-US" altLang="zh-TW" sz="1600" dirty="0" smtClean="0">
                          <a:latin typeface="Book Antiqua" panose="02040602050305030304" pitchFamily="18" charset="0"/>
                        </a:rPr>
                        <a:t>Increase/Decrease in Loans</a:t>
                      </a:r>
                      <a:endParaRPr lang="zh-TW" altLang="en-US" sz="1600" b="0" i="0" u="none" strike="noStrike" dirty="0">
                        <a:solidFill>
                          <a:srgbClr val="000000"/>
                        </a:solidFill>
                        <a:effectLst/>
                        <a:latin typeface="Book Antiqua" panose="02040602050305030304" pitchFamily="18" charset="0"/>
                        <a:ea typeface="標楷體" panose="03000509000000000000" pitchFamily="65" charset="-120"/>
                      </a:endParaRPr>
                    </a:p>
                  </a:txBody>
                  <a:tcPr marL="7619" marR="7619" marT="7619" marB="0" anchor="ctr"/>
                </a:tc>
                <a:tc>
                  <a:txBody>
                    <a:bodyPr/>
                    <a:lstStyle/>
                    <a:p>
                      <a:pPr algn="l" fontAlgn="ct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effectLst/>
                          <a:latin typeface="Book Antiqua" panose="02040602050305030304" pitchFamily="18" charset="0"/>
                          <a:ea typeface="標楷體" panose="03000509000000000000" pitchFamily="65" charset="-120"/>
                        </a:rPr>
                        <a:t>  99,228</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effectLst/>
                          <a:latin typeface="Book Antiqua" panose="02040602050305030304" pitchFamily="18" charset="0"/>
                          <a:ea typeface="標楷體" panose="03000509000000000000" pitchFamily="65" charset="-120"/>
                        </a:rPr>
                        <a:t>  (5,709)</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r>
              <a:tr h="355118">
                <a:tc>
                  <a:txBody>
                    <a:bodyPr/>
                    <a:lstStyle/>
                    <a:p>
                      <a:pPr algn="l" fontAlgn="ctr"/>
                      <a:r>
                        <a:rPr lang="en-US" altLang="zh-TW" sz="1600" b="0" i="0" u="none" strike="noStrike" dirty="0" smtClean="0">
                          <a:solidFill>
                            <a:srgbClr val="000000"/>
                          </a:solidFill>
                          <a:effectLst/>
                          <a:latin typeface="Book Antiqua" panose="02040602050305030304" pitchFamily="18" charset="0"/>
                          <a:ea typeface="標楷體" panose="03000509000000000000" pitchFamily="65" charset="-120"/>
                        </a:rPr>
                        <a:t>Others</a:t>
                      </a:r>
                      <a:endParaRPr lang="zh-TW" altLang="en-US" sz="1600" b="0" i="0" u="none" strike="noStrike" dirty="0">
                        <a:solidFill>
                          <a:srgbClr val="000000"/>
                        </a:solidFill>
                        <a:effectLst/>
                        <a:latin typeface="Book Antiqua" panose="02040602050305030304" pitchFamily="18" charset="0"/>
                        <a:ea typeface="標楷體" panose="03000509000000000000" pitchFamily="65" charset="-120"/>
                      </a:endParaRPr>
                    </a:p>
                  </a:txBody>
                  <a:tcPr marL="7619" marR="7619" marT="7619"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b="0" i="0" u="none" strike="noStrike" dirty="0" smtClean="0">
                          <a:solidFill>
                            <a:srgbClr val="000000"/>
                          </a:solidFill>
                          <a:effectLst/>
                          <a:latin typeface="Book Antiqua" panose="02040602050305030304" pitchFamily="18" charset="0"/>
                          <a:ea typeface="標楷體" panose="03000509000000000000" pitchFamily="65" charset="-120"/>
                        </a:rPr>
                        <a:t>155,513</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b="0" i="0" u="none" strike="noStrike" dirty="0" smtClean="0">
                          <a:solidFill>
                            <a:srgbClr val="000000"/>
                          </a:solidFill>
                          <a:effectLst/>
                          <a:latin typeface="Book Antiqua" panose="02040602050305030304" pitchFamily="18" charset="0"/>
                          <a:ea typeface="標楷體" panose="03000509000000000000" pitchFamily="65" charset="-120"/>
                        </a:rPr>
                        <a:t>164,050</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r>
              <a:tr h="355118">
                <a:tc>
                  <a:txBody>
                    <a:bodyPr/>
                    <a:lstStyle/>
                    <a:p>
                      <a:pPr algn="l" fontAlgn="ctr"/>
                      <a:r>
                        <a:rPr lang="en-US" altLang="zh-TW" sz="1600" dirty="0" smtClean="0">
                          <a:latin typeface="Book Antiqua" panose="02040602050305030304" pitchFamily="18" charset="0"/>
                        </a:rPr>
                        <a:t>Net Cash Provided (Used) by Financing Activities</a:t>
                      </a:r>
                      <a:endParaRPr lang="zh-TW" altLang="en-US" sz="1600" b="0" i="0" u="none" strike="noStrike" dirty="0">
                        <a:solidFill>
                          <a:srgbClr val="000000"/>
                        </a:solidFill>
                        <a:effectLst/>
                        <a:latin typeface="Book Antiqua" panose="02040602050305030304" pitchFamily="18" charset="0"/>
                        <a:ea typeface="標楷體" panose="03000509000000000000" pitchFamily="65" charset="-120"/>
                      </a:endParaRPr>
                    </a:p>
                  </a:txBody>
                  <a:tcPr marL="7619" marR="7619" marT="7619"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sng" strike="noStrike" dirty="0" smtClean="0">
                          <a:effectLst/>
                          <a:latin typeface="Book Antiqua" panose="02040602050305030304" pitchFamily="18" charset="0"/>
                          <a:ea typeface="標楷體" panose="03000509000000000000" pitchFamily="65" charset="-120"/>
                        </a:rPr>
                        <a:t>254,741   </a:t>
                      </a:r>
                      <a:endParaRPr lang="en-US" altLang="zh-TW" sz="1800" b="0" i="0" u="sng"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sng" strike="noStrike" dirty="0" smtClean="0">
                          <a:effectLst/>
                          <a:latin typeface="Book Antiqua" panose="02040602050305030304" pitchFamily="18" charset="0"/>
                          <a:ea typeface="標楷體" panose="03000509000000000000" pitchFamily="65" charset="-120"/>
                        </a:rPr>
                        <a:t>158,341   </a:t>
                      </a:r>
                      <a:endParaRPr lang="en-US" altLang="zh-TW" sz="1800" b="0" i="0" u="sng"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r>
              <a:tr h="355118">
                <a:tc>
                  <a:txBody>
                    <a:bodyPr/>
                    <a:lstStyle/>
                    <a:p>
                      <a:pPr algn="l" fontAlgn="ctr"/>
                      <a:r>
                        <a:rPr lang="en-US" altLang="zh-TW" sz="1600" dirty="0" smtClean="0">
                          <a:latin typeface="Book Antiqua" panose="02040602050305030304" pitchFamily="18" charset="0"/>
                        </a:rPr>
                        <a:t>Effect of Exchange Rates Changes</a:t>
                      </a:r>
                      <a:endParaRPr lang="zh-TW" altLang="en-US" sz="1600" b="0" i="0" u="none" strike="noStrike" dirty="0">
                        <a:solidFill>
                          <a:srgbClr val="000000"/>
                        </a:solidFill>
                        <a:effectLst/>
                        <a:latin typeface="Book Antiqua" panose="02040602050305030304" pitchFamily="18" charset="0"/>
                        <a:ea typeface="標楷體" panose="03000509000000000000" pitchFamily="65" charset="-120"/>
                      </a:endParaRPr>
                    </a:p>
                  </a:txBody>
                  <a:tcPr marL="7619" marR="7619" marT="7619"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effectLst/>
                          <a:latin typeface="Book Antiqua" panose="02040602050305030304" pitchFamily="18" charset="0"/>
                          <a:ea typeface="標楷體" panose="03000509000000000000" pitchFamily="65" charset="-120"/>
                        </a:rPr>
                        <a:t>16,176</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effectLst/>
                          <a:latin typeface="Book Antiqua" panose="02040602050305030304" pitchFamily="18" charset="0"/>
                          <a:ea typeface="標楷體" panose="03000509000000000000" pitchFamily="65" charset="-120"/>
                        </a:rPr>
                        <a:t>(16,626)</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r>
              <a:tr h="355118">
                <a:tc>
                  <a:txBody>
                    <a:bodyPr/>
                    <a:lstStyle/>
                    <a:p>
                      <a:pPr algn="l" fontAlgn="ctr"/>
                      <a:r>
                        <a:rPr lang="en-US" altLang="zh-TW" sz="1600" dirty="0" smtClean="0">
                          <a:latin typeface="Book Antiqua" panose="02040602050305030304" pitchFamily="18" charset="0"/>
                        </a:rPr>
                        <a:t>Increase/Decrease in Cash</a:t>
                      </a:r>
                      <a:endParaRPr lang="zh-TW" altLang="en-US" sz="1600" b="0" i="0" u="none" strike="noStrike" dirty="0">
                        <a:solidFill>
                          <a:srgbClr val="000000"/>
                        </a:solidFill>
                        <a:effectLst/>
                        <a:latin typeface="Book Antiqua" panose="02040602050305030304" pitchFamily="18" charset="0"/>
                        <a:ea typeface="標楷體" panose="03000509000000000000" pitchFamily="65" charset="-120"/>
                      </a:endParaRPr>
                    </a:p>
                  </a:txBody>
                  <a:tcPr marL="7619" marR="7619" marT="7619"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b="0" i="0" u="sng" strike="noStrike" dirty="0" smtClean="0">
                          <a:solidFill>
                            <a:schemeClr val="dk1"/>
                          </a:solidFill>
                          <a:effectLst/>
                          <a:latin typeface="Book Antiqua" panose="02040602050305030304" pitchFamily="18" charset="0"/>
                          <a:ea typeface="標楷體" panose="03000509000000000000" pitchFamily="65" charset="-120"/>
                        </a:rPr>
                        <a:t>65,895</a:t>
                      </a:r>
                      <a:endParaRPr lang="en-US" altLang="zh-TW" sz="1800" b="0" i="0" u="sng"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sng" strike="noStrike" dirty="0" smtClean="0">
                          <a:effectLst/>
                          <a:latin typeface="Book Antiqua" panose="02040602050305030304" pitchFamily="18" charset="0"/>
                          <a:ea typeface="標楷體" panose="03000509000000000000" pitchFamily="65" charset="-120"/>
                        </a:rPr>
                        <a:t>(45,282)</a:t>
                      </a:r>
                      <a:endParaRPr lang="en-US" altLang="zh-TW" sz="1800" b="0" i="0" u="sng"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r>
              <a:tr h="421069">
                <a:tc>
                  <a:txBody>
                    <a:bodyPr/>
                    <a:lstStyle/>
                    <a:p>
                      <a:pPr algn="l" fontAlgn="ctr"/>
                      <a:r>
                        <a:rPr lang="en-US" altLang="zh-TW" sz="1600" dirty="0" smtClean="0">
                          <a:latin typeface="Book Antiqua" panose="02040602050305030304" pitchFamily="18" charset="0"/>
                        </a:rPr>
                        <a:t>Cash at End of Period</a:t>
                      </a:r>
                      <a:endParaRPr lang="zh-TW" altLang="en-US" sz="1600" b="0" i="0" u="none" strike="noStrike" dirty="0">
                        <a:solidFill>
                          <a:srgbClr val="000000"/>
                        </a:solidFill>
                        <a:effectLst/>
                        <a:latin typeface="Book Antiqua" panose="02040602050305030304" pitchFamily="18" charset="0"/>
                        <a:ea typeface="標楷體" panose="03000509000000000000" pitchFamily="65" charset="-120"/>
                      </a:endParaRPr>
                    </a:p>
                  </a:txBody>
                  <a:tcPr marL="7619" marR="7619" marT="7619"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effectLst/>
                          <a:latin typeface="Book Antiqua" panose="02040602050305030304" pitchFamily="18" charset="0"/>
                          <a:ea typeface="標楷體" panose="03000509000000000000" pitchFamily="65" charset="-120"/>
                        </a:rPr>
                        <a:t>176,011 </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effectLst/>
                          <a:latin typeface="Book Antiqua" panose="02040602050305030304" pitchFamily="18" charset="0"/>
                          <a:ea typeface="標楷體" panose="03000509000000000000" pitchFamily="65" charset="-120"/>
                        </a:rPr>
                        <a:t>208,739 </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r>
            </a:tbl>
          </a:graphicData>
        </a:graphic>
      </p:graphicFrame>
      <p:sp>
        <p:nvSpPr>
          <p:cNvPr id="7"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
        <p:nvSpPr>
          <p:cNvPr id="5" name="標題 1"/>
          <p:cNvSpPr txBox="1">
            <a:spLocks/>
          </p:cNvSpPr>
          <p:nvPr/>
        </p:nvSpPr>
        <p:spPr>
          <a:xfrm>
            <a:off x="457200" y="274638"/>
            <a:ext cx="8229600" cy="1143000"/>
          </a:xfrm>
          <a:prstGeom prst="rect">
            <a:avLst/>
          </a:prstGeom>
        </p:spPr>
        <p:txBody>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en-US" altLang="zh-TW" sz="3000" dirty="0" smtClean="0">
                <a:latin typeface="Book Antiqua" panose="02040602050305030304" pitchFamily="18" charset="0"/>
              </a:rPr>
              <a:t>Cash Flow </a:t>
            </a:r>
            <a:r>
              <a:rPr lang="en-US" altLang="zh-TW" sz="3000" dirty="0">
                <a:latin typeface="Book Antiqua" panose="02040602050305030304" pitchFamily="18" charset="0"/>
              </a:rPr>
              <a:t>Overview(Consolidated)</a:t>
            </a:r>
            <a:endParaRPr lang="zh-TW" altLang="en-US" sz="3000" dirty="0">
              <a:latin typeface="微軟正黑體" panose="020B0604030504040204" pitchFamily="34" charset="-120"/>
              <a:ea typeface="微軟正黑體" panose="020B0604030504040204" pitchFamily="34" charset="-120"/>
            </a:endParaRPr>
          </a:p>
          <a:p>
            <a:endParaRPr lang="zh-TW" altLang="en-US" sz="30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8628581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481328"/>
            <a:ext cx="8563392" cy="4525963"/>
          </a:xfrm>
        </p:spPr>
        <p:txBody>
          <a:bodyPr>
            <a:normAutofit/>
          </a:bodyPr>
          <a:lstStyle/>
          <a:p>
            <a:r>
              <a:rPr lang="en-US" altLang="zh-TW" dirty="0" smtClean="0">
                <a:latin typeface="+mj-ea"/>
                <a:ea typeface="+mj-ea"/>
              </a:rPr>
              <a:t>Coal Sales Plan:</a:t>
            </a:r>
          </a:p>
          <a:p>
            <a:pPr lvl="1"/>
            <a:r>
              <a:rPr lang="en-US" altLang="zh-TW" dirty="0">
                <a:latin typeface="+mj-ea"/>
                <a:ea typeface="+mj-ea"/>
              </a:rPr>
              <a:t>To expand </a:t>
            </a:r>
            <a:r>
              <a:rPr lang="en-US" altLang="zh-TW" dirty="0" smtClean="0">
                <a:latin typeface="+mj-ea"/>
                <a:ea typeface="+mj-ea"/>
              </a:rPr>
              <a:t>our </a:t>
            </a:r>
            <a:r>
              <a:rPr lang="en-US" altLang="zh-TW" dirty="0">
                <a:latin typeface="+mj-ea"/>
                <a:ea typeface="+mj-ea"/>
              </a:rPr>
              <a:t>market on medium and large industrial users. </a:t>
            </a:r>
            <a:endParaRPr lang="en-US" altLang="zh-TW" dirty="0" smtClean="0">
              <a:latin typeface="+mj-ea"/>
              <a:ea typeface="+mj-ea"/>
            </a:endParaRPr>
          </a:p>
          <a:p>
            <a:pPr lvl="1"/>
            <a:r>
              <a:rPr lang="en-US" altLang="zh-TW" dirty="0" smtClean="0">
                <a:latin typeface="+mj-ea"/>
                <a:ea typeface="+mj-ea"/>
              </a:rPr>
              <a:t>Enlarge </a:t>
            </a:r>
            <a:r>
              <a:rPr lang="en-US" altLang="zh-TW" dirty="0">
                <a:latin typeface="+mj-ea"/>
                <a:ea typeface="+mj-ea"/>
              </a:rPr>
              <a:t>our market share along with the expanding of logistic facilities of </a:t>
            </a:r>
            <a:r>
              <a:rPr lang="en-US" altLang="zh-TW" dirty="0" err="1">
                <a:latin typeface="+mj-ea"/>
                <a:ea typeface="+mj-ea"/>
              </a:rPr>
              <a:t>Anping</a:t>
            </a:r>
            <a:r>
              <a:rPr lang="en-US" altLang="zh-TW" dirty="0">
                <a:latin typeface="+mj-ea"/>
                <a:ea typeface="+mj-ea"/>
              </a:rPr>
              <a:t> Harbor.  </a:t>
            </a:r>
          </a:p>
          <a:p>
            <a:pPr lvl="1"/>
            <a:endParaRPr lang="en-US" altLang="zh-TW" dirty="0" smtClean="0">
              <a:latin typeface="+mj-ea"/>
              <a:ea typeface="+mj-ea"/>
            </a:endParaRPr>
          </a:p>
          <a:p>
            <a:pPr>
              <a:spcBef>
                <a:spcPts val="600"/>
              </a:spcBef>
            </a:pPr>
            <a:r>
              <a:rPr lang="en-US" altLang="zh-TW" dirty="0" smtClean="0">
                <a:latin typeface="+mj-ea"/>
                <a:ea typeface="+mj-ea"/>
              </a:rPr>
              <a:t>Medical Equipment Sales Plan</a:t>
            </a:r>
            <a:r>
              <a:rPr lang="zh-TW" altLang="en-US" dirty="0" smtClean="0">
                <a:latin typeface="+mj-ea"/>
                <a:ea typeface="+mj-ea"/>
              </a:rPr>
              <a:t>：</a:t>
            </a:r>
            <a:endParaRPr lang="en-US" altLang="zh-TW" dirty="0">
              <a:latin typeface="+mj-ea"/>
              <a:ea typeface="+mj-ea"/>
            </a:endParaRPr>
          </a:p>
          <a:p>
            <a:pPr lvl="1"/>
            <a:r>
              <a:rPr lang="en-US" altLang="zh-TW" dirty="0" smtClean="0">
                <a:latin typeface="+mj-ea"/>
                <a:ea typeface="+mj-ea"/>
              </a:rPr>
              <a:t>For our mainland China sales plan, apart from consolidating the existing channels, we also cooperate with international first tier companies to enlarge the distribution channels. </a:t>
            </a:r>
          </a:p>
          <a:p>
            <a:pPr marL="457200" lvl="1" indent="0">
              <a:buNone/>
            </a:pPr>
            <a:endParaRPr lang="en-US" altLang="zh-TW" dirty="0" smtClean="0">
              <a:latin typeface="+mj-ea"/>
              <a:ea typeface="+mj-ea"/>
            </a:endParaRPr>
          </a:p>
        </p:txBody>
      </p:sp>
      <p:sp>
        <p:nvSpPr>
          <p:cNvPr id="2" name="標題 1"/>
          <p:cNvSpPr>
            <a:spLocks noGrp="1"/>
          </p:cNvSpPr>
          <p:nvPr>
            <p:ph type="title"/>
          </p:nvPr>
        </p:nvSpPr>
        <p:spPr/>
        <p:txBody>
          <a:bodyPr/>
          <a:lstStyle/>
          <a:p>
            <a:r>
              <a:rPr lang="en-US" altLang="zh-TW" dirty="0" smtClean="0">
                <a:latin typeface="微軟正黑體" panose="020B0604030504040204" pitchFamily="34" charset="-120"/>
                <a:ea typeface="微軟正黑體" panose="020B0604030504040204" pitchFamily="34" charset="-120"/>
              </a:rPr>
              <a:t>Our Visions</a:t>
            </a:r>
            <a:endParaRPr lang="zh-TW" altLang="en-US" dirty="0">
              <a:latin typeface="微軟正黑體" panose="020B0604030504040204" pitchFamily="34" charset="-120"/>
              <a:ea typeface="微軟正黑體" panose="020B0604030504040204" pitchFamily="34" charset="-120"/>
            </a:endParaRPr>
          </a:p>
        </p:txBody>
      </p:sp>
      <p:sp>
        <p:nvSpPr>
          <p:cNvPr id="7"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36997226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endParaRPr lang="zh-TW" altLang="en-US" dirty="0"/>
          </a:p>
          <a:p>
            <a:pPr marL="0" indent="0" algn="ctr">
              <a:buNone/>
            </a:pPr>
            <a:r>
              <a:rPr lang="zh-TW" altLang="en-US" b="1" dirty="0">
                <a:latin typeface="Book Antiqua" panose="02040602050305030304" pitchFamily="18" charset="0"/>
                <a:ea typeface="標楷體" panose="03000509000000000000" pitchFamily="65" charset="-120"/>
              </a:rPr>
              <a:t>謝謝您的聆聽 </a:t>
            </a:r>
            <a:endParaRPr lang="en-US" altLang="zh-TW" b="1" dirty="0" smtClean="0">
              <a:latin typeface="Book Antiqua" panose="02040602050305030304" pitchFamily="18" charset="0"/>
              <a:ea typeface="標楷體" panose="03000509000000000000" pitchFamily="65" charset="-120"/>
            </a:endParaRPr>
          </a:p>
          <a:p>
            <a:pPr marL="0" indent="0" algn="ctr">
              <a:buNone/>
            </a:pPr>
            <a:r>
              <a:rPr lang="en-US" altLang="zh-TW" b="1" dirty="0" smtClean="0">
                <a:latin typeface="Book Antiqua" panose="02040602050305030304" pitchFamily="18" charset="0"/>
                <a:ea typeface="標楷體" panose="03000509000000000000" pitchFamily="65" charset="-120"/>
              </a:rPr>
              <a:t>Thank you</a:t>
            </a:r>
            <a:endParaRPr lang="zh-TW" altLang="en-US" dirty="0">
              <a:latin typeface="Book Antiqua" panose="02040602050305030304" pitchFamily="18" charset="0"/>
              <a:ea typeface="標楷體" panose="03000509000000000000" pitchFamily="65" charset="-120"/>
            </a:endParaRPr>
          </a:p>
        </p:txBody>
      </p:sp>
      <p:sp>
        <p:nvSpPr>
          <p:cNvPr id="7"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23137139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51520" y="1600200"/>
            <a:ext cx="8892480" cy="4525963"/>
          </a:xfrm>
        </p:spPr>
        <p:txBody>
          <a:bodyPr>
            <a:normAutofit lnSpcReduction="10000"/>
          </a:bodyPr>
          <a:lstStyle/>
          <a:p>
            <a:r>
              <a:rPr lang="en-US" altLang="zh-TW" dirty="0" smtClean="0">
                <a:latin typeface="微軟正黑體" panose="020B0604030504040204" pitchFamily="34" charset="-120"/>
                <a:ea typeface="微軟正黑體" panose="020B0604030504040204" pitchFamily="34" charset="-120"/>
              </a:rPr>
              <a:t>Established in 1996</a:t>
            </a:r>
          </a:p>
          <a:p>
            <a:r>
              <a:rPr lang="en-US" altLang="zh-TW" dirty="0" smtClean="0">
                <a:latin typeface="微軟正黑體" panose="020B0604030504040204" pitchFamily="34" charset="-120"/>
                <a:ea typeface="微軟正黑體" panose="020B0604030504040204" pitchFamily="34" charset="-120"/>
              </a:rPr>
              <a:t>IPO in Nov. 1996</a:t>
            </a:r>
          </a:p>
          <a:p>
            <a:r>
              <a:rPr lang="en-US" altLang="zh-TW" dirty="0" smtClean="0">
                <a:latin typeface="微軟正黑體" panose="020B0604030504040204" pitchFamily="34" charset="-120"/>
                <a:ea typeface="微軟正黑體" panose="020B0604030504040204" pitchFamily="34" charset="-120"/>
              </a:rPr>
              <a:t>Mass production of </a:t>
            </a:r>
            <a:r>
              <a:rPr lang="en-US" altLang="zh-TW" dirty="0">
                <a:latin typeface="微軟正黑體" panose="020B0604030504040204" pitchFamily="34" charset="-120"/>
                <a:ea typeface="微軟正黑體" panose="020B0604030504040204" pitchFamily="34" charset="-120"/>
              </a:rPr>
              <a:t>CD-R</a:t>
            </a:r>
            <a:r>
              <a:rPr lang="zh-TW" altLang="en-US" dirty="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DVD-R</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DVD-RAM</a:t>
            </a:r>
            <a:r>
              <a:rPr lang="en-US" altLang="zh-TW" dirty="0" smtClean="0">
                <a:latin typeface="微軟正黑體" panose="020B0604030504040204" pitchFamily="34" charset="-120"/>
                <a:ea typeface="微軟正黑體" panose="020B0604030504040204" pitchFamily="34" charset="-120"/>
              </a:rPr>
              <a:t> in 1997</a:t>
            </a:r>
          </a:p>
          <a:p>
            <a:r>
              <a:rPr lang="en-US" altLang="zh-TW" dirty="0" smtClean="0">
                <a:latin typeface="微軟正黑體" panose="020B0604030504040204" pitchFamily="34" charset="-120"/>
                <a:ea typeface="微軟正黑體" panose="020B0604030504040204" pitchFamily="34" charset="-120"/>
              </a:rPr>
              <a:t>Stock listed in TWSE on Jan. 2001 (Code:2443)</a:t>
            </a:r>
          </a:p>
          <a:p>
            <a:r>
              <a:rPr lang="en-US" altLang="zh-TW" dirty="0" smtClean="0">
                <a:latin typeface="微軟正黑體" panose="020B0604030504040204" pitchFamily="34" charset="-120"/>
                <a:ea typeface="微軟正黑體" panose="020B0604030504040204" pitchFamily="34" charset="-120"/>
              </a:rPr>
              <a:t>Formally moves into harbor logistic business in Aug. 2013</a:t>
            </a:r>
            <a:endParaRPr lang="en-US" altLang="zh-TW" dirty="0">
              <a:latin typeface="微軟正黑體" panose="020B0604030504040204" pitchFamily="34" charset="-120"/>
              <a:ea typeface="微軟正黑體" panose="020B0604030504040204" pitchFamily="34" charset="-120"/>
            </a:endParaRPr>
          </a:p>
          <a:p>
            <a:r>
              <a:rPr lang="en-US" altLang="zh-TW" dirty="0" smtClean="0">
                <a:latin typeface="微軟正黑體" panose="020B0604030504040204" pitchFamily="34" charset="-120"/>
                <a:ea typeface="微軟正黑體" panose="020B0604030504040204" pitchFamily="34" charset="-120"/>
              </a:rPr>
              <a:t>Set up commodities business, cement</a:t>
            </a:r>
            <a:r>
              <a:rPr lang="zh-TW" altLang="en-US" dirty="0" smtClean="0">
                <a:latin typeface="微軟正黑體" panose="020B0604030504040204" pitchFamily="34" charset="-120"/>
                <a:ea typeface="微軟正黑體" panose="020B0604030504040204" pitchFamily="34" charset="-120"/>
              </a:rPr>
              <a:t> </a:t>
            </a:r>
            <a:r>
              <a:rPr lang="en-US" altLang="zh-TW" dirty="0" smtClean="0">
                <a:latin typeface="微軟正黑體" panose="020B0604030504040204" pitchFamily="34" charset="-120"/>
                <a:ea typeface="微軟正黑體" panose="020B0604030504040204" pitchFamily="34" charset="-120"/>
              </a:rPr>
              <a:t>and coal, in Oct. 2013</a:t>
            </a:r>
            <a:endParaRPr lang="en-US" altLang="zh-TW" dirty="0">
              <a:latin typeface="微軟正黑體" panose="020B0604030504040204" pitchFamily="34" charset="-120"/>
              <a:ea typeface="微軟正黑體" panose="020B0604030504040204" pitchFamily="34" charset="-120"/>
            </a:endParaRPr>
          </a:p>
          <a:p>
            <a:r>
              <a:rPr lang="en-US" altLang="zh-TW" dirty="0" smtClean="0">
                <a:latin typeface="微軟正黑體" panose="020B0604030504040204" pitchFamily="34" charset="-120"/>
                <a:ea typeface="微軟正黑體" panose="020B0604030504040204" pitchFamily="34" charset="-120"/>
              </a:rPr>
              <a:t>Dispose 60% equity of the subsidiary in Poland in Oct. 2019.   </a:t>
            </a:r>
          </a:p>
          <a:p>
            <a:endParaRPr lang="en-US" altLang="zh-TW" dirty="0" smtClean="0">
              <a:latin typeface="微軟正黑體" panose="020B0604030504040204" pitchFamily="34" charset="-120"/>
              <a:ea typeface="微軟正黑體" panose="020B0604030504040204" pitchFamily="34" charset="-120"/>
            </a:endParaRPr>
          </a:p>
          <a:p>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title"/>
          </p:nvPr>
        </p:nvSpPr>
        <p:spPr/>
        <p:txBody>
          <a:bodyPr>
            <a:normAutofit/>
          </a:bodyPr>
          <a:lstStyle/>
          <a:p>
            <a:r>
              <a:rPr lang="en-US" altLang="zh-TW" dirty="0" smtClean="0">
                <a:latin typeface="微軟正黑體" panose="020B0604030504040204" pitchFamily="34" charset="-120"/>
                <a:ea typeface="微軟正黑體" panose="020B0604030504040204" pitchFamily="34" charset="-120"/>
              </a:rPr>
              <a:t>Company Overview</a:t>
            </a:r>
            <a:endParaRPr lang="zh-TW" altLang="en-US" dirty="0">
              <a:latin typeface="微軟正黑體" panose="020B0604030504040204" pitchFamily="34" charset="-120"/>
              <a:ea typeface="微軟正黑體" panose="020B0604030504040204" pitchFamily="34" charset="-120"/>
            </a:endParaRPr>
          </a:p>
        </p:txBody>
      </p:sp>
      <p:sp>
        <p:nvSpPr>
          <p:cNvPr id="5"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1866560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內容版面配置區 3"/>
          <p:cNvGraphicFramePr>
            <a:graphicFrameLocks noGrp="1"/>
          </p:cNvGraphicFramePr>
          <p:nvPr>
            <p:ph idx="1"/>
            <p:extLst>
              <p:ext uri="{D42A27DB-BD31-4B8C-83A1-F6EECF244321}">
                <p14:modId xmlns:p14="http://schemas.microsoft.com/office/powerpoint/2010/main" val="1584165005"/>
              </p:ext>
            </p:extLst>
          </p:nvPr>
        </p:nvGraphicFramePr>
        <p:xfrm>
          <a:off x="457200" y="1700808"/>
          <a:ext cx="8229600" cy="3322320"/>
        </p:xfrm>
        <a:graphic>
          <a:graphicData uri="http://schemas.openxmlformats.org/drawingml/2006/table">
            <a:tbl>
              <a:tblPr firstRow="1" bandRow="1">
                <a:tableStyleId>{5C22544A-7EE6-4342-B048-85BDC9FD1C3A}</a:tableStyleId>
              </a:tblPr>
              <a:tblGrid>
                <a:gridCol w="3034680"/>
                <a:gridCol w="5194920"/>
              </a:tblGrid>
              <a:tr h="370840">
                <a:tc>
                  <a:txBody>
                    <a:bodyPr/>
                    <a:lstStyle/>
                    <a:p>
                      <a:r>
                        <a:rPr lang="en-US" altLang="zh-TW" sz="2600" dirty="0" smtClean="0">
                          <a:latin typeface="微軟正黑體" panose="020B0604030504040204" pitchFamily="34" charset="-120"/>
                          <a:ea typeface="微軟正黑體" panose="020B0604030504040204" pitchFamily="34" charset="-120"/>
                        </a:rPr>
                        <a:t>BU</a:t>
                      </a:r>
                      <a:endParaRPr lang="zh-TW" altLang="en-US" sz="2600" dirty="0">
                        <a:latin typeface="微軟正黑體" panose="020B0604030504040204" pitchFamily="34" charset="-120"/>
                        <a:ea typeface="微軟正黑體" panose="020B0604030504040204" pitchFamily="34" charset="-120"/>
                      </a:endParaRPr>
                    </a:p>
                  </a:txBody>
                  <a:tcPr/>
                </a:tc>
                <a:tc>
                  <a:txBody>
                    <a:bodyPr/>
                    <a:lstStyle/>
                    <a:p>
                      <a:r>
                        <a:rPr lang="en-US" altLang="zh-TW" sz="2600" dirty="0" smtClean="0">
                          <a:latin typeface="微軟正黑體" panose="020B0604030504040204" pitchFamily="34" charset="-120"/>
                          <a:ea typeface="微軟正黑體" panose="020B0604030504040204" pitchFamily="34" charset="-120"/>
                        </a:rPr>
                        <a:t>BU</a:t>
                      </a:r>
                      <a:r>
                        <a:rPr lang="en-US" altLang="zh-TW" sz="2600" baseline="0" dirty="0" smtClean="0">
                          <a:latin typeface="微軟正黑體" panose="020B0604030504040204" pitchFamily="34" charset="-120"/>
                          <a:ea typeface="微軟正黑體" panose="020B0604030504040204" pitchFamily="34" charset="-120"/>
                        </a:rPr>
                        <a:t> Introduction</a:t>
                      </a:r>
                      <a:endParaRPr lang="zh-TW" altLang="en-US" sz="2600" dirty="0">
                        <a:latin typeface="微軟正黑體" panose="020B0604030504040204" pitchFamily="34" charset="-120"/>
                        <a:ea typeface="微軟正黑體" panose="020B0604030504040204" pitchFamily="34" charset="-120"/>
                      </a:endParaRPr>
                    </a:p>
                  </a:txBody>
                  <a:tcPr/>
                </a:tc>
              </a:tr>
              <a:tr h="370840">
                <a:tc>
                  <a:txBody>
                    <a:bodyPr/>
                    <a:lstStyle/>
                    <a:p>
                      <a:r>
                        <a:rPr lang="en-US" altLang="zh-TW" sz="2400" dirty="0" smtClean="0">
                          <a:latin typeface="微軟正黑體" panose="020B0604030504040204" pitchFamily="34" charset="-120"/>
                          <a:ea typeface="微軟正黑體" panose="020B0604030504040204" pitchFamily="34" charset="-120"/>
                        </a:rPr>
                        <a:t>Commodity Trading</a:t>
                      </a:r>
                      <a:r>
                        <a:rPr lang="en-US" altLang="zh-TW" sz="2400" baseline="0" dirty="0" smtClean="0">
                          <a:latin typeface="微軟正黑體" panose="020B0604030504040204" pitchFamily="34" charset="-120"/>
                          <a:ea typeface="微軟正黑體" panose="020B0604030504040204" pitchFamily="34" charset="-120"/>
                        </a:rPr>
                        <a:t> </a:t>
                      </a:r>
                      <a:endParaRPr lang="zh-TW" altLang="en-US" sz="2400" dirty="0">
                        <a:latin typeface="微軟正黑體" panose="020B0604030504040204" pitchFamily="34" charset="-120"/>
                        <a:ea typeface="微軟正黑體" panose="020B0604030504040204" pitchFamily="34" charset="-12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2400" b="0" i="0" u="none" strike="noStrike" kern="1200" baseline="0" dirty="0" smtClean="0">
                          <a:solidFill>
                            <a:schemeClr val="dk1"/>
                          </a:solidFill>
                          <a:latin typeface="微軟正黑體" panose="020B0604030504040204" pitchFamily="34" charset="-120"/>
                          <a:ea typeface="微軟正黑體" panose="020B0604030504040204" pitchFamily="34" charset="-120"/>
                          <a:cs typeface="+mn-cs"/>
                        </a:rPr>
                        <a:t>Coal trading business</a:t>
                      </a:r>
                    </a:p>
                  </a:txBody>
                  <a:tcPr anchor="ctr"/>
                </a:tc>
              </a:tr>
              <a:tr h="370840">
                <a:tc>
                  <a:txBody>
                    <a:bodyPr/>
                    <a:lstStyle/>
                    <a:p>
                      <a:r>
                        <a:rPr lang="en-US" altLang="zh-TW" sz="2400" dirty="0" smtClean="0">
                          <a:latin typeface="微軟正黑體" panose="020B0604030504040204" pitchFamily="34" charset="-120"/>
                          <a:ea typeface="微軟正黑體" panose="020B0604030504040204" pitchFamily="34" charset="-120"/>
                        </a:rPr>
                        <a:t>Medical Equipment</a:t>
                      </a:r>
                      <a:endParaRPr lang="zh-TW" altLang="en-US" sz="2400" dirty="0">
                        <a:latin typeface="微軟正黑體" panose="020B0604030504040204" pitchFamily="34" charset="-120"/>
                        <a:ea typeface="微軟正黑體" panose="020B0604030504040204" pitchFamily="34" charset="-120"/>
                      </a:endParaRPr>
                    </a:p>
                  </a:txBody>
                  <a:tcPr/>
                </a:tc>
                <a:tc>
                  <a:txBody>
                    <a:bodyPr/>
                    <a:lstStyle/>
                    <a:p>
                      <a:pPr marL="0" algn="l" rtl="0" eaLnBrk="1" latinLnBrk="0" hangingPunct="1"/>
                      <a:r>
                        <a:rPr kumimoji="0" lang="en-US" altLang="zh-TW" sz="2400" kern="1200" dirty="0" smtClean="0">
                          <a:solidFill>
                            <a:schemeClr val="dk1"/>
                          </a:solidFill>
                          <a:latin typeface="微軟正黑體" panose="020B0604030504040204" pitchFamily="34" charset="-120"/>
                          <a:ea typeface="微軟正黑體" panose="020B0604030504040204" pitchFamily="34" charset="-120"/>
                          <a:cs typeface="+mn-cs"/>
                        </a:rPr>
                        <a:t>Main Product</a:t>
                      </a:r>
                      <a:r>
                        <a:rPr kumimoji="0" lang="zh-TW" altLang="en-US" sz="2400" kern="1200" dirty="0" smtClean="0">
                          <a:solidFill>
                            <a:schemeClr val="dk1"/>
                          </a:solidFill>
                          <a:latin typeface="微軟正黑體" panose="020B0604030504040204" pitchFamily="34" charset="-120"/>
                          <a:ea typeface="微軟正黑體" panose="020B0604030504040204" pitchFamily="34" charset="-120"/>
                          <a:cs typeface="+mn-cs"/>
                        </a:rPr>
                        <a:t>：</a:t>
                      </a:r>
                      <a:r>
                        <a:rPr kumimoji="0" lang="en-US" altLang="zh-TW" sz="2400" kern="1200" dirty="0" smtClean="0">
                          <a:solidFill>
                            <a:schemeClr val="dk1"/>
                          </a:solidFill>
                          <a:latin typeface="微軟正黑體" panose="020B0604030504040204" pitchFamily="34" charset="-120"/>
                          <a:ea typeface="微軟正黑體" panose="020B0604030504040204" pitchFamily="34" charset="-120"/>
                          <a:cs typeface="+mn-cs"/>
                        </a:rPr>
                        <a:t>Oxygen Concentrator</a:t>
                      </a:r>
                      <a:r>
                        <a:rPr kumimoji="0" lang="zh-TW" altLang="en-US" sz="2400" kern="1200" dirty="0" smtClean="0">
                          <a:solidFill>
                            <a:schemeClr val="dk1"/>
                          </a:solidFill>
                          <a:latin typeface="微軟正黑體" panose="020B0604030504040204" pitchFamily="34" charset="-120"/>
                          <a:ea typeface="微軟正黑體" panose="020B0604030504040204" pitchFamily="34" charset="-120"/>
                          <a:cs typeface="+mn-cs"/>
                        </a:rPr>
                        <a:t>、</a:t>
                      </a:r>
                      <a:r>
                        <a:rPr kumimoji="0" lang="en-US" altLang="zh-TW" sz="2400" kern="1200" dirty="0" smtClean="0">
                          <a:solidFill>
                            <a:schemeClr val="dk1"/>
                          </a:solidFill>
                          <a:latin typeface="微軟正黑體" panose="020B0604030504040204" pitchFamily="34" charset="-120"/>
                          <a:ea typeface="微軟正黑體" panose="020B0604030504040204" pitchFamily="34" charset="-120"/>
                          <a:cs typeface="+mn-cs"/>
                        </a:rPr>
                        <a:t>Hearing Aids</a:t>
                      </a:r>
                      <a:r>
                        <a:rPr kumimoji="0" lang="zh-TW" altLang="en-US" sz="2400" kern="1200" dirty="0" smtClean="0">
                          <a:solidFill>
                            <a:schemeClr val="dk1"/>
                          </a:solidFill>
                          <a:latin typeface="微軟正黑體" panose="020B0604030504040204" pitchFamily="34" charset="-120"/>
                          <a:ea typeface="微軟正黑體" panose="020B0604030504040204" pitchFamily="34" charset="-120"/>
                          <a:cs typeface="+mn-cs"/>
                        </a:rPr>
                        <a:t> </a:t>
                      </a:r>
                      <a:r>
                        <a:rPr kumimoji="0" lang="en-US" altLang="zh-TW" sz="2400" kern="1200" dirty="0" smtClean="0">
                          <a:solidFill>
                            <a:schemeClr val="dk1"/>
                          </a:solidFill>
                          <a:latin typeface="微軟正黑體" panose="020B0604030504040204" pitchFamily="34" charset="-120"/>
                          <a:ea typeface="微軟正黑體" panose="020B0604030504040204" pitchFamily="34" charset="-120"/>
                          <a:cs typeface="+mn-cs"/>
                        </a:rPr>
                        <a:t>and CPAP machine etc.</a:t>
                      </a:r>
                    </a:p>
                  </a:txBody>
                  <a:tcPr anchor="ctr"/>
                </a:tc>
              </a:tr>
              <a:tr h="370840">
                <a:tc>
                  <a:txBody>
                    <a:bodyPr/>
                    <a:lstStyle/>
                    <a:p>
                      <a:r>
                        <a:rPr lang="en-US" altLang="zh-TW" sz="2400" b="0" i="0" u="none" strike="noStrike" kern="1200" baseline="0" dirty="0" smtClean="0">
                          <a:solidFill>
                            <a:schemeClr val="dk1"/>
                          </a:solidFill>
                          <a:latin typeface="微軟正黑體" panose="020B0604030504040204" pitchFamily="34" charset="-120"/>
                          <a:ea typeface="微軟正黑體" panose="020B0604030504040204" pitchFamily="34" charset="-120"/>
                          <a:cs typeface="+mn-cs"/>
                        </a:rPr>
                        <a:t>Harbor Logistic</a:t>
                      </a:r>
                      <a:endParaRPr lang="zh-TW" altLang="en-US" sz="2400" dirty="0">
                        <a:latin typeface="微軟正黑體" panose="020B0604030504040204" pitchFamily="34" charset="-120"/>
                        <a:ea typeface="微軟正黑體" panose="020B0604030504040204" pitchFamily="34" charset="-120"/>
                      </a:endParaRPr>
                    </a:p>
                  </a:txBody>
                  <a:tcPr/>
                </a:tc>
                <a:tc>
                  <a:txBody>
                    <a:bodyPr/>
                    <a:lstStyle/>
                    <a:p>
                      <a:r>
                        <a:rPr kumimoji="0" lang="en-US" altLang="zh-TW" sz="2400" b="0" i="0" kern="1200" dirty="0" smtClean="0">
                          <a:solidFill>
                            <a:schemeClr val="dk1"/>
                          </a:solidFill>
                          <a:effectLst/>
                          <a:latin typeface="+mj-ea"/>
                          <a:ea typeface="+mj-ea"/>
                          <a:cs typeface="+mn-cs"/>
                        </a:rPr>
                        <a:t>Tainan </a:t>
                      </a:r>
                      <a:r>
                        <a:rPr kumimoji="0" lang="en-US" altLang="zh-TW" sz="2400" b="0" i="0" kern="1200" dirty="0" err="1" smtClean="0">
                          <a:solidFill>
                            <a:schemeClr val="dk1"/>
                          </a:solidFill>
                          <a:effectLst/>
                          <a:latin typeface="+mj-ea"/>
                          <a:ea typeface="+mj-ea"/>
                          <a:cs typeface="+mn-cs"/>
                        </a:rPr>
                        <a:t>Anping</a:t>
                      </a:r>
                      <a:r>
                        <a:rPr kumimoji="0" lang="en-US" altLang="zh-TW" sz="2400" b="0" i="0" kern="1200" dirty="0" smtClean="0">
                          <a:solidFill>
                            <a:schemeClr val="dk1"/>
                          </a:solidFill>
                          <a:effectLst/>
                          <a:latin typeface="+mj-ea"/>
                          <a:ea typeface="+mj-ea"/>
                          <a:cs typeface="+mn-cs"/>
                        </a:rPr>
                        <a:t> Harbor bulk pack load/unload,</a:t>
                      </a:r>
                      <a:r>
                        <a:rPr kumimoji="0" lang="en-US" altLang="zh-TW" sz="2400" b="0" i="0" kern="1200" baseline="0" dirty="0" smtClean="0">
                          <a:solidFill>
                            <a:schemeClr val="dk1"/>
                          </a:solidFill>
                          <a:effectLst/>
                          <a:latin typeface="+mj-ea"/>
                          <a:ea typeface="+mj-ea"/>
                          <a:cs typeface="+mn-cs"/>
                        </a:rPr>
                        <a:t> storage and delivery service.</a:t>
                      </a:r>
                      <a:endParaRPr lang="en-US" altLang="zh-TW" sz="2400" b="0" i="0" u="none" strike="noStrike" kern="1200" baseline="0" dirty="0" smtClean="0">
                        <a:solidFill>
                          <a:schemeClr val="dk1"/>
                        </a:solidFill>
                        <a:latin typeface="+mj-ea"/>
                        <a:ea typeface="+mj-ea"/>
                        <a:cs typeface="+mn-cs"/>
                      </a:endParaRPr>
                    </a:p>
                  </a:txBody>
                  <a:tcPr anchor="ctr"/>
                </a:tc>
              </a:tr>
            </a:tbl>
          </a:graphicData>
        </a:graphic>
      </p:graphicFrame>
      <p:sp>
        <p:nvSpPr>
          <p:cNvPr id="2" name="標題 1"/>
          <p:cNvSpPr>
            <a:spLocks noGrp="1"/>
          </p:cNvSpPr>
          <p:nvPr>
            <p:ph type="title"/>
          </p:nvPr>
        </p:nvSpPr>
        <p:spPr/>
        <p:txBody>
          <a:bodyPr/>
          <a:lstStyle/>
          <a:p>
            <a:r>
              <a:rPr lang="en-US" altLang="zh-TW" dirty="0" smtClean="0">
                <a:latin typeface="微軟正黑體" panose="020B0604030504040204" pitchFamily="34" charset="-120"/>
                <a:ea typeface="微軟正黑體" panose="020B0604030504040204" pitchFamily="34" charset="-120"/>
              </a:rPr>
              <a:t>Business Unit</a:t>
            </a:r>
            <a:endParaRPr lang="zh-TW" altLang="en-US" dirty="0">
              <a:latin typeface="微軟正黑體" panose="020B0604030504040204" pitchFamily="34" charset="-120"/>
              <a:ea typeface="微軟正黑體" panose="020B0604030504040204" pitchFamily="34" charset="-120"/>
            </a:endParaRPr>
          </a:p>
        </p:txBody>
      </p:sp>
      <p:sp>
        <p:nvSpPr>
          <p:cNvPr id="8"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303737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513" y="1481328"/>
            <a:ext cx="8898788" cy="4525963"/>
          </a:xfrm>
        </p:spPr>
        <p:txBody>
          <a:bodyPr>
            <a:normAutofit/>
          </a:bodyPr>
          <a:lstStyle/>
          <a:p>
            <a:r>
              <a:rPr lang="en-US" altLang="zh-TW" sz="2500" dirty="0" smtClean="0">
                <a:latin typeface="微軟正黑體" panose="020B0604030504040204" pitchFamily="34" charset="-120"/>
                <a:ea typeface="微軟正黑體" panose="020B0604030504040204" pitchFamily="34" charset="-120"/>
              </a:rPr>
              <a:t>Rich </a:t>
            </a:r>
            <a:r>
              <a:rPr lang="en-US" altLang="zh-TW" sz="2500" dirty="0">
                <a:latin typeface="微軟正黑體" panose="020B0604030504040204" pitchFamily="34" charset="-120"/>
                <a:ea typeface="微軟正黑體" panose="020B0604030504040204" pitchFamily="34" charset="-120"/>
              </a:rPr>
              <a:t>Logistics, one of our </a:t>
            </a:r>
            <a:r>
              <a:rPr lang="en-US" altLang="zh-TW" sz="2400" dirty="0">
                <a:latin typeface="微軟正黑體" panose="020B0604030504040204" pitchFamily="34" charset="-120"/>
                <a:ea typeface="微軟正黑體" panose="020B0604030504040204" pitchFamily="34" charset="-120"/>
              </a:rPr>
              <a:t>subsidiary</a:t>
            </a:r>
            <a:r>
              <a:rPr lang="en-US" altLang="zh-TW" sz="2500" dirty="0" smtClean="0">
                <a:latin typeface="微軟正黑體" panose="020B0604030504040204" pitchFamily="34" charset="-120"/>
                <a:ea typeface="微軟正黑體" panose="020B0604030504040204" pitchFamily="34" charset="-120"/>
              </a:rPr>
              <a:t>, </a:t>
            </a:r>
            <a:r>
              <a:rPr lang="en-US" altLang="zh-TW" sz="2500" dirty="0">
                <a:latin typeface="微軟正黑體" panose="020B0604030504040204" pitchFamily="34" charset="-120"/>
                <a:ea typeface="微軟正黑體" panose="020B0604030504040204" pitchFamily="34" charset="-120"/>
              </a:rPr>
              <a:t>cooperated with </a:t>
            </a:r>
            <a:r>
              <a:rPr lang="en-US" altLang="zh-TW" sz="2500" dirty="0" smtClean="0">
                <a:latin typeface="微軟正黑體" panose="020B0604030504040204" pitchFamily="34" charset="-120"/>
                <a:ea typeface="微軟正黑體" panose="020B0604030504040204" pitchFamily="34" charset="-120"/>
              </a:rPr>
              <a:t>Taiwan </a:t>
            </a:r>
            <a:r>
              <a:rPr lang="en-US" altLang="zh-TW" sz="2500" dirty="0">
                <a:latin typeface="微軟正黑體" panose="020B0604030504040204" pitchFamily="34" charset="-120"/>
                <a:ea typeface="微軟正黑體" panose="020B0604030504040204" pitchFamily="34" charset="-120"/>
              </a:rPr>
              <a:t>Harbor Company </a:t>
            </a:r>
            <a:r>
              <a:rPr lang="en-US" altLang="zh-TW" sz="2500" dirty="0" smtClean="0">
                <a:latin typeface="微軟正黑體" panose="020B0604030504040204" pitchFamily="34" charset="-120"/>
                <a:ea typeface="微軟正黑體" panose="020B0604030504040204" pitchFamily="34" charset="-120"/>
              </a:rPr>
              <a:t>Kaohsiung branch </a:t>
            </a:r>
            <a:r>
              <a:rPr lang="en-US" altLang="zh-TW" sz="2500" dirty="0">
                <a:latin typeface="微軟正黑體" panose="020B0604030504040204" pitchFamily="34" charset="-120"/>
                <a:ea typeface="微軟正黑體" panose="020B0604030504040204" pitchFamily="34" charset="-120"/>
              </a:rPr>
              <a:t>build up the bulk pack commodities warehouse </a:t>
            </a:r>
            <a:r>
              <a:rPr lang="en-US" altLang="zh-TW" sz="2500" dirty="0" smtClean="0">
                <a:latin typeface="微軟正黑體" panose="020B0604030504040204" pitchFamily="34" charset="-120"/>
                <a:ea typeface="微軟正黑體" panose="020B0604030504040204" pitchFamily="34" charset="-120"/>
              </a:rPr>
              <a:t>at </a:t>
            </a:r>
            <a:r>
              <a:rPr lang="en-US" altLang="zh-TW" sz="2500" dirty="0">
                <a:latin typeface="微軟正黑體" panose="020B0604030504040204" pitchFamily="34" charset="-120"/>
                <a:ea typeface="微軟正黑體" panose="020B0604030504040204" pitchFamily="34" charset="-120"/>
              </a:rPr>
              <a:t>dock No.13~15 of Tainan </a:t>
            </a:r>
            <a:r>
              <a:rPr lang="en-US" altLang="zh-TW" sz="2500" dirty="0" err="1">
                <a:latin typeface="微軟正黑體" panose="020B0604030504040204" pitchFamily="34" charset="-120"/>
                <a:ea typeface="微軟正黑體" panose="020B0604030504040204" pitchFamily="34" charset="-120"/>
              </a:rPr>
              <a:t>Anping</a:t>
            </a:r>
            <a:r>
              <a:rPr lang="en-US" altLang="zh-TW" sz="2500" dirty="0">
                <a:latin typeface="微軟正黑體" panose="020B0604030504040204" pitchFamily="34" charset="-120"/>
                <a:ea typeface="微軟正黑體" panose="020B0604030504040204" pitchFamily="34" charset="-120"/>
              </a:rPr>
              <a:t> Harbor. </a:t>
            </a:r>
            <a:r>
              <a:rPr lang="en-US" altLang="zh-TW" sz="2500" dirty="0" smtClean="0">
                <a:latin typeface="微軟正黑體" panose="020B0604030504040204" pitchFamily="34" charset="-120"/>
                <a:ea typeface="微軟正黑體" panose="020B0604030504040204" pitchFamily="34" charset="-120"/>
              </a:rPr>
              <a:t>Established a storage and transportation center with the total capacity of 40,000 ton. </a:t>
            </a:r>
            <a:endParaRPr lang="en-US" altLang="zh-TW" sz="2500" dirty="0">
              <a:latin typeface="微軟正黑體" panose="020B0604030504040204" pitchFamily="34" charset="-120"/>
              <a:ea typeface="微軟正黑體" panose="020B0604030504040204" pitchFamily="34" charset="-120"/>
            </a:endParaRPr>
          </a:p>
          <a:p>
            <a:r>
              <a:rPr lang="en-US" altLang="zh-TW" sz="2500" dirty="0" smtClean="0">
                <a:latin typeface="微軟正黑體" panose="020B0604030504040204" pitchFamily="34" charset="-120"/>
                <a:ea typeface="微軟正黑體" panose="020B0604030504040204" pitchFamily="34" charset="-120"/>
              </a:rPr>
              <a:t>The center has started operation on Jun. 2015, with the warehouse we rent in the north and central, we are able to offer our customers automatic coal unloading and delivery services.   </a:t>
            </a:r>
            <a:endParaRPr lang="en-US" altLang="zh-TW" dirty="0" smtClean="0"/>
          </a:p>
        </p:txBody>
      </p:sp>
      <p:sp>
        <p:nvSpPr>
          <p:cNvPr id="2" name="標題 1"/>
          <p:cNvSpPr>
            <a:spLocks noGrp="1"/>
          </p:cNvSpPr>
          <p:nvPr>
            <p:ph type="title"/>
          </p:nvPr>
        </p:nvSpPr>
        <p:spPr/>
        <p:txBody>
          <a:bodyPr>
            <a:normAutofit/>
          </a:bodyPr>
          <a:lstStyle/>
          <a:p>
            <a:r>
              <a:rPr lang="en-US" altLang="zh-TW" dirty="0" smtClean="0"/>
              <a:t>Coal Trading Business</a:t>
            </a:r>
            <a:endParaRPr lang="zh-TW" altLang="en-US" dirty="0"/>
          </a:p>
        </p:txBody>
      </p:sp>
      <p:sp>
        <p:nvSpPr>
          <p:cNvPr id="7"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26591295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descr="畫面剪輯"/>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79" y="3356992"/>
            <a:ext cx="4567922" cy="2878942"/>
          </a:xfrm>
          <a:prstGeom prst="rect">
            <a:avLst/>
          </a:prstGeom>
        </p:spPr>
      </p:pic>
      <p:pic>
        <p:nvPicPr>
          <p:cNvPr id="5" name="圖片 4" descr="畫面剪輯"/>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0" y="3356992"/>
            <a:ext cx="4593514" cy="2878942"/>
          </a:xfrm>
          <a:prstGeom prst="rect">
            <a:avLst/>
          </a:prstGeom>
        </p:spPr>
      </p:pic>
      <p:pic>
        <p:nvPicPr>
          <p:cNvPr id="6" name="圖片 5" descr="畫面剪輯"/>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03648" y="476672"/>
            <a:ext cx="5655029" cy="2736304"/>
          </a:xfrm>
          <a:prstGeom prst="rect">
            <a:avLst/>
          </a:prstGeom>
        </p:spPr>
      </p:pic>
      <p:sp>
        <p:nvSpPr>
          <p:cNvPr id="10"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30458545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a:bodyPr>
          <a:lstStyle/>
          <a:p>
            <a:r>
              <a:rPr lang="en-US" altLang="zh-TW" sz="2200" dirty="0" smtClean="0">
                <a:latin typeface="+mn-ea"/>
              </a:rPr>
              <a:t>The company has established an agriculture factory, equipped with advanced planting technologies. The factory has already produced over 40 kind of vegetables, and sale in several upscale supermarket chain.</a:t>
            </a:r>
            <a:endParaRPr lang="zh-TW" altLang="en-US" sz="2200" dirty="0">
              <a:latin typeface="+mn-ea"/>
            </a:endParaRPr>
          </a:p>
        </p:txBody>
      </p:sp>
      <p:sp>
        <p:nvSpPr>
          <p:cNvPr id="3" name="標題 2"/>
          <p:cNvSpPr>
            <a:spLocks noGrp="1"/>
          </p:cNvSpPr>
          <p:nvPr>
            <p:ph type="title"/>
          </p:nvPr>
        </p:nvSpPr>
        <p:spPr/>
        <p:txBody>
          <a:bodyPr>
            <a:normAutofit/>
          </a:bodyPr>
          <a:lstStyle/>
          <a:p>
            <a:r>
              <a:rPr lang="en-US" altLang="zh-TW" b="0" dirty="0" smtClean="0">
                <a:effectLst/>
              </a:rPr>
              <a:t>Agriculture Factory</a:t>
            </a:r>
            <a:endParaRPr lang="zh-TW" altLang="en-US" dirty="0"/>
          </a:p>
        </p:txBody>
      </p:sp>
      <p:sp>
        <p:nvSpPr>
          <p:cNvPr id="5" name="矩形 4"/>
          <p:cNvSpPr/>
          <p:nvPr/>
        </p:nvSpPr>
        <p:spPr>
          <a:xfrm>
            <a:off x="576064" y="3153742"/>
            <a:ext cx="4572000" cy="1077218"/>
          </a:xfrm>
          <a:prstGeom prst="rect">
            <a:avLst/>
          </a:prstGeom>
        </p:spPr>
        <p:txBody>
          <a:bodyPr>
            <a:spAutoFit/>
          </a:bodyPr>
          <a:lstStyle/>
          <a:p>
            <a:r>
              <a:rPr kumimoji="1" lang="en-US" altLang="zh-TW" sz="1600" dirty="0" smtClean="0">
                <a:latin typeface="+mj-ea"/>
                <a:ea typeface="+mj-ea"/>
                <a:cs typeface="Times New Roman" pitchFamily="18" charset="0"/>
              </a:rPr>
              <a:t>Isolate outside pollution</a:t>
            </a:r>
          </a:p>
          <a:p>
            <a:r>
              <a:rPr kumimoji="1" lang="en-US" altLang="zh-TW" sz="1600" dirty="0" smtClean="0">
                <a:latin typeface="+mj-ea"/>
                <a:ea typeface="+mj-ea"/>
                <a:cs typeface="Times New Roman" pitchFamily="18" charset="0"/>
              </a:rPr>
              <a:t>Adjust temperature / humidity accordingly</a:t>
            </a:r>
          </a:p>
          <a:p>
            <a:r>
              <a:rPr kumimoji="1" lang="en-US" altLang="zh-TW" sz="1600" dirty="0" smtClean="0">
                <a:latin typeface="+mj-ea"/>
                <a:ea typeface="+mj-ea"/>
                <a:cs typeface="Times New Roman" pitchFamily="18" charset="0"/>
              </a:rPr>
              <a:t>All season production</a:t>
            </a:r>
          </a:p>
          <a:p>
            <a:r>
              <a:rPr kumimoji="1" lang="en-US" altLang="zh-TW" sz="1600" dirty="0" smtClean="0">
                <a:latin typeface="+mj-ea"/>
                <a:ea typeface="+mj-ea"/>
                <a:cs typeface="Times New Roman" pitchFamily="18" charset="0"/>
              </a:rPr>
              <a:t>Isolate pests, no need to use pesticides</a:t>
            </a:r>
            <a:endParaRPr kumimoji="1" lang="en-US" altLang="zh-TW" sz="1600" dirty="0">
              <a:latin typeface="+mj-ea"/>
              <a:ea typeface="+mj-ea"/>
              <a:cs typeface="Times New Roman" pitchFamily="18" charset="0"/>
            </a:endParaRPr>
          </a:p>
        </p:txBody>
      </p:sp>
      <p:pic>
        <p:nvPicPr>
          <p:cNvPr id="6" name="圖片 5" descr="畫面剪輯"/>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0968" y="4221088"/>
            <a:ext cx="3311298" cy="1819395"/>
          </a:xfrm>
          <a:prstGeom prst="rect">
            <a:avLst/>
          </a:prstGeom>
        </p:spPr>
      </p:pic>
      <p:pic>
        <p:nvPicPr>
          <p:cNvPr id="7" name="圖片 6" descr="畫面剪輯"/>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80946" y="4048212"/>
            <a:ext cx="2635470" cy="1914658"/>
          </a:xfrm>
          <a:prstGeom prst="rect">
            <a:avLst/>
          </a:prstGeom>
        </p:spPr>
      </p:pic>
      <p:sp>
        <p:nvSpPr>
          <p:cNvPr id="8" name="矩形 7"/>
          <p:cNvSpPr/>
          <p:nvPr/>
        </p:nvSpPr>
        <p:spPr>
          <a:xfrm>
            <a:off x="5580112" y="3626612"/>
            <a:ext cx="3563888" cy="338554"/>
          </a:xfrm>
          <a:prstGeom prst="rect">
            <a:avLst/>
          </a:prstGeom>
        </p:spPr>
        <p:txBody>
          <a:bodyPr wrap="square">
            <a:spAutoFit/>
          </a:bodyPr>
          <a:lstStyle/>
          <a:p>
            <a:r>
              <a:rPr kumimoji="1" lang="en-US" altLang="zh-TW" sz="1600" dirty="0" smtClean="0">
                <a:latin typeface="+mj-ea"/>
                <a:ea typeface="+mj-ea"/>
                <a:cs typeface="Times New Roman" pitchFamily="18" charset="0"/>
              </a:rPr>
              <a:t>Standardize production procedure</a:t>
            </a:r>
            <a:endParaRPr kumimoji="1" lang="en-US" altLang="zh-TW" sz="1600" dirty="0">
              <a:latin typeface="+mj-ea"/>
              <a:ea typeface="+mj-ea"/>
              <a:cs typeface="Times New Roman" pitchFamily="18" charset="0"/>
            </a:endParaRPr>
          </a:p>
        </p:txBody>
      </p:sp>
      <p:sp>
        <p:nvSpPr>
          <p:cNvPr id="9"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3508964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340768"/>
            <a:ext cx="8229600" cy="4785395"/>
          </a:xfrm>
        </p:spPr>
        <p:txBody>
          <a:bodyPr/>
          <a:lstStyle/>
          <a:p>
            <a:r>
              <a:rPr lang="en-US" altLang="zh-TW" sz="2500" dirty="0" smtClean="0">
                <a:latin typeface="+mj-ea"/>
                <a:ea typeface="+mj-ea"/>
              </a:rPr>
              <a:t>Our </a:t>
            </a:r>
            <a:r>
              <a:rPr lang="en-US" altLang="zh-TW" sz="2400" dirty="0">
                <a:latin typeface="微軟正黑體" panose="020B0604030504040204" pitchFamily="34" charset="-120"/>
                <a:ea typeface="微軟正黑體" panose="020B0604030504040204" pitchFamily="34" charset="-120"/>
              </a:rPr>
              <a:t>subsidiary </a:t>
            </a:r>
            <a:r>
              <a:rPr lang="en-US" altLang="zh-TW" sz="2500" dirty="0" err="1" smtClean="0">
                <a:latin typeface="+mj-ea"/>
                <a:ea typeface="+mj-ea"/>
              </a:rPr>
              <a:t>Etop</a:t>
            </a:r>
            <a:r>
              <a:rPr lang="en-US" altLang="zh-TW" sz="2500" dirty="0" smtClean="0">
                <a:latin typeface="+mj-ea"/>
                <a:ea typeface="+mj-ea"/>
              </a:rPr>
              <a:t> Union and </a:t>
            </a:r>
            <a:r>
              <a:rPr lang="en-US" altLang="zh-TW" sz="2500" dirty="0" err="1" smtClean="0">
                <a:latin typeface="+mj-ea"/>
                <a:ea typeface="+mj-ea"/>
              </a:rPr>
              <a:t>ChungHong</a:t>
            </a:r>
            <a:r>
              <a:rPr lang="en-US" altLang="zh-TW" sz="2500" dirty="0" smtClean="0">
                <a:latin typeface="+mj-ea"/>
                <a:ea typeface="+mj-ea"/>
              </a:rPr>
              <a:t> Electronics (Suzhou/Shenyang) entered medical equipment field since 2008. Dedicate to offer the market high quality medical aids. </a:t>
            </a:r>
          </a:p>
          <a:p>
            <a:endParaRPr lang="zh-TW" altLang="en-US" dirty="0"/>
          </a:p>
        </p:txBody>
      </p:sp>
      <p:sp>
        <p:nvSpPr>
          <p:cNvPr id="2" name="標題 1"/>
          <p:cNvSpPr>
            <a:spLocks noGrp="1"/>
          </p:cNvSpPr>
          <p:nvPr>
            <p:ph type="title"/>
          </p:nvPr>
        </p:nvSpPr>
        <p:spPr/>
        <p:txBody>
          <a:bodyPr>
            <a:normAutofit/>
          </a:bodyPr>
          <a:lstStyle/>
          <a:p>
            <a:r>
              <a:rPr lang="en-US" altLang="zh-TW" b="0" dirty="0">
                <a:effectLst/>
              </a:rPr>
              <a:t>Medical Equipment</a:t>
            </a:r>
            <a:endParaRPr lang="zh-TW" altLang="en-US" b="0" dirty="0">
              <a:effectLst/>
            </a:endParaRPr>
          </a:p>
        </p:txBody>
      </p:sp>
      <p:grpSp>
        <p:nvGrpSpPr>
          <p:cNvPr id="4" name="群組 3"/>
          <p:cNvGrpSpPr/>
          <p:nvPr/>
        </p:nvGrpSpPr>
        <p:grpSpPr>
          <a:xfrm>
            <a:off x="323528" y="2914020"/>
            <a:ext cx="3391374" cy="1883132"/>
            <a:chOff x="467544" y="2625988"/>
            <a:chExt cx="3391374" cy="1883132"/>
          </a:xfrm>
        </p:grpSpPr>
        <p:pic>
          <p:nvPicPr>
            <p:cNvPr id="5" name="圖片 4" descr="畫面剪輯"/>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2625988"/>
              <a:ext cx="3391374" cy="1667108"/>
            </a:xfrm>
            <a:prstGeom prst="rect">
              <a:avLst/>
            </a:prstGeom>
          </p:spPr>
        </p:pic>
        <p:sp>
          <p:nvSpPr>
            <p:cNvPr id="6" name="文字方塊 5"/>
            <p:cNvSpPr txBox="1"/>
            <p:nvPr/>
          </p:nvSpPr>
          <p:spPr>
            <a:xfrm>
              <a:off x="830574" y="4139788"/>
              <a:ext cx="1689886" cy="369332"/>
            </a:xfrm>
            <a:prstGeom prst="rect">
              <a:avLst/>
            </a:prstGeom>
            <a:noFill/>
          </p:spPr>
          <p:txBody>
            <a:bodyPr wrap="none" rtlCol="0">
              <a:spAutoFit/>
            </a:bodyPr>
            <a:lstStyle/>
            <a:p>
              <a:r>
                <a:rPr lang="en-US" altLang="zh-TW" dirty="0" err="1" smtClean="0"/>
                <a:t>Uwish</a:t>
              </a:r>
              <a:r>
                <a:rPr lang="en-US" altLang="zh-TW" dirty="0" smtClean="0"/>
                <a:t> </a:t>
              </a:r>
              <a:r>
                <a:rPr lang="zh-TW" altLang="en-US" dirty="0"/>
                <a:t> </a:t>
              </a:r>
              <a:r>
                <a:rPr lang="en-US" altLang="zh-TW" dirty="0" smtClean="0"/>
                <a:t>CPAPs</a:t>
              </a:r>
              <a:endParaRPr lang="zh-TW" altLang="en-US" dirty="0"/>
            </a:p>
          </p:txBody>
        </p:sp>
      </p:grpSp>
      <p:grpSp>
        <p:nvGrpSpPr>
          <p:cNvPr id="12" name="群組 11"/>
          <p:cNvGrpSpPr/>
          <p:nvPr/>
        </p:nvGrpSpPr>
        <p:grpSpPr>
          <a:xfrm>
            <a:off x="6084168" y="2924944"/>
            <a:ext cx="2458353" cy="3118735"/>
            <a:chOff x="5348593" y="2639982"/>
            <a:chExt cx="2458353" cy="3118735"/>
          </a:xfrm>
        </p:grpSpPr>
        <p:pic>
          <p:nvPicPr>
            <p:cNvPr id="7" name="圖片 6" descr="畫面剪輯"/>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8593" y="2639982"/>
              <a:ext cx="2458353" cy="2718915"/>
            </a:xfrm>
            <a:prstGeom prst="rect">
              <a:avLst/>
            </a:prstGeom>
          </p:spPr>
        </p:pic>
        <p:sp>
          <p:nvSpPr>
            <p:cNvPr id="8" name="文字方塊 7"/>
            <p:cNvSpPr txBox="1"/>
            <p:nvPr/>
          </p:nvSpPr>
          <p:spPr>
            <a:xfrm>
              <a:off x="5669315" y="5112386"/>
              <a:ext cx="1816908" cy="646331"/>
            </a:xfrm>
            <a:prstGeom prst="rect">
              <a:avLst/>
            </a:prstGeom>
            <a:noFill/>
          </p:spPr>
          <p:txBody>
            <a:bodyPr wrap="none" rtlCol="0">
              <a:spAutoFit/>
            </a:bodyPr>
            <a:lstStyle/>
            <a:p>
              <a:r>
                <a:rPr lang="en-US" altLang="zh-TW" dirty="0" err="1" smtClean="0"/>
                <a:t>Uwish</a:t>
              </a:r>
              <a:r>
                <a:rPr lang="en-US" altLang="zh-TW" dirty="0" smtClean="0"/>
                <a:t> </a:t>
              </a:r>
              <a:r>
                <a:rPr lang="en-US" altLang="zh-TW" dirty="0">
                  <a:solidFill>
                    <a:schemeClr val="dk1"/>
                  </a:solidFill>
                  <a:latin typeface="微軟正黑體" panose="020B0604030504040204" pitchFamily="34" charset="-120"/>
                  <a:ea typeface="微軟正黑體" panose="020B0604030504040204" pitchFamily="34" charset="-120"/>
                </a:rPr>
                <a:t>Oxygen </a:t>
              </a:r>
              <a:endParaRPr lang="en-US" altLang="zh-TW" dirty="0" smtClean="0">
                <a:solidFill>
                  <a:schemeClr val="dk1"/>
                </a:solidFill>
                <a:latin typeface="微軟正黑體" panose="020B0604030504040204" pitchFamily="34" charset="-120"/>
                <a:ea typeface="微軟正黑體" panose="020B0604030504040204" pitchFamily="34" charset="-120"/>
              </a:endParaRPr>
            </a:p>
            <a:p>
              <a:r>
                <a:rPr lang="en-US" altLang="zh-TW" dirty="0" smtClean="0">
                  <a:solidFill>
                    <a:schemeClr val="dk1"/>
                  </a:solidFill>
                  <a:latin typeface="微軟正黑體" panose="020B0604030504040204" pitchFamily="34" charset="-120"/>
                  <a:ea typeface="微軟正黑體" panose="020B0604030504040204" pitchFamily="34" charset="-120"/>
                </a:rPr>
                <a:t>Concentrator</a:t>
              </a:r>
              <a:endParaRPr lang="zh-TW" altLang="en-US" dirty="0"/>
            </a:p>
          </p:txBody>
        </p:sp>
      </p:grpSp>
      <p:grpSp>
        <p:nvGrpSpPr>
          <p:cNvPr id="9" name="群組 8"/>
          <p:cNvGrpSpPr/>
          <p:nvPr/>
        </p:nvGrpSpPr>
        <p:grpSpPr>
          <a:xfrm>
            <a:off x="2771800" y="4725144"/>
            <a:ext cx="4166846" cy="1764182"/>
            <a:chOff x="2630021" y="4690957"/>
            <a:chExt cx="4166846" cy="1764182"/>
          </a:xfrm>
        </p:grpSpPr>
        <p:pic>
          <p:nvPicPr>
            <p:cNvPr id="10" name="圖片 9" descr="畫面剪輯"/>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30021" y="4690957"/>
              <a:ext cx="2457793" cy="1705213"/>
            </a:xfrm>
            <a:prstGeom prst="rect">
              <a:avLst/>
            </a:prstGeom>
          </p:spPr>
        </p:pic>
        <p:sp>
          <p:nvSpPr>
            <p:cNvPr id="11" name="文字方塊 10"/>
            <p:cNvSpPr txBox="1"/>
            <p:nvPr/>
          </p:nvSpPr>
          <p:spPr>
            <a:xfrm>
              <a:off x="5291327" y="6085807"/>
              <a:ext cx="1505540" cy="369332"/>
            </a:xfrm>
            <a:prstGeom prst="rect">
              <a:avLst/>
            </a:prstGeom>
            <a:noFill/>
          </p:spPr>
          <p:txBody>
            <a:bodyPr wrap="none" rtlCol="0">
              <a:spAutoFit/>
            </a:bodyPr>
            <a:lstStyle/>
            <a:p>
              <a:r>
                <a:rPr lang="en-US" altLang="zh-TW" dirty="0" smtClean="0"/>
                <a:t>Hearing Aid</a:t>
              </a:r>
              <a:endParaRPr lang="zh-TW" altLang="en-US" dirty="0"/>
            </a:p>
          </p:txBody>
        </p:sp>
      </p:grpSp>
      <p:sp>
        <p:nvSpPr>
          <p:cNvPr id="15"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32550384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p:cNvSpPr txBox="1">
            <a:spLocks/>
          </p:cNvSpPr>
          <p:nvPr/>
        </p:nvSpPr>
        <p:spPr>
          <a:xfrm>
            <a:off x="457199" y="1124744"/>
            <a:ext cx="8075241" cy="3240360"/>
          </a:xfrm>
          <a:prstGeom prst="rect">
            <a:avLst/>
          </a:prstGeom>
        </p:spPr>
        <p:txBody>
          <a:bodyPr>
            <a:normAutofit fontScale="82500" lnSpcReduction="20000"/>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zh-TW" altLang="en-US" dirty="0" smtClean="0"/>
              <a:t/>
            </a:r>
            <a:br>
              <a:rPr lang="zh-TW" altLang="en-US" dirty="0" smtClean="0"/>
            </a:br>
            <a:endParaRPr lang="en-US" altLang="zh-TW" dirty="0" smtClean="0"/>
          </a:p>
          <a:p>
            <a:endParaRPr lang="en-US" altLang="zh-TW" dirty="0"/>
          </a:p>
          <a:p>
            <a:r>
              <a:rPr lang="zh-TW" altLang="en-US" dirty="0" smtClean="0"/>
              <a:t/>
            </a:r>
            <a:br>
              <a:rPr lang="zh-TW" altLang="en-US" dirty="0" smtClean="0"/>
            </a:br>
            <a:r>
              <a:rPr lang="en-US" altLang="zh-TW" dirty="0" smtClean="0"/>
              <a:t>Finance and Operation Overview </a:t>
            </a:r>
            <a:endParaRPr lang="en-US" altLang="zh-TW" sz="5000" dirty="0" smtClean="0">
              <a:latin typeface="Book Antiqua" panose="02040602050305030304" pitchFamily="18" charset="0"/>
              <a:ea typeface="標楷體" panose="03000509000000000000" pitchFamily="65" charset="-120"/>
            </a:endParaRPr>
          </a:p>
          <a:p>
            <a:r>
              <a:rPr lang="en-US" altLang="zh-TW" dirty="0" smtClean="0"/>
              <a:t/>
            </a:r>
            <a:br>
              <a:rPr lang="en-US" altLang="zh-TW" dirty="0" smtClean="0"/>
            </a:br>
            <a:r>
              <a:rPr lang="zh-TW" altLang="en-US" dirty="0" smtClean="0"/>
              <a:t> </a:t>
            </a:r>
            <a:endParaRPr lang="zh-TW" altLang="en-US" dirty="0"/>
          </a:p>
        </p:txBody>
      </p:sp>
      <p:sp>
        <p:nvSpPr>
          <p:cNvPr id="10"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2803659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3173014543"/>
              </p:ext>
            </p:extLst>
          </p:nvPr>
        </p:nvGraphicFramePr>
        <p:xfrm>
          <a:off x="323529" y="908720"/>
          <a:ext cx="8496943" cy="5398150"/>
        </p:xfrm>
        <a:graphic>
          <a:graphicData uri="http://schemas.openxmlformats.org/drawingml/2006/table">
            <a:tbl>
              <a:tblPr firstRow="1" firstCol="1" bandRow="1">
                <a:tableStyleId>{5C22544A-7EE6-4342-B048-85BDC9FD1C3A}</a:tableStyleId>
              </a:tblPr>
              <a:tblGrid>
                <a:gridCol w="1579079"/>
                <a:gridCol w="150388"/>
                <a:gridCol w="1113824"/>
                <a:gridCol w="141665"/>
                <a:gridCol w="848995"/>
                <a:gridCol w="151340"/>
                <a:gridCol w="1325175"/>
                <a:gridCol w="220479"/>
                <a:gridCol w="935754"/>
                <a:gridCol w="124386"/>
                <a:gridCol w="1229109"/>
                <a:gridCol w="114077"/>
                <a:gridCol w="562672"/>
              </a:tblGrid>
              <a:tr h="504053">
                <a:tc>
                  <a:txBody>
                    <a:bodyPr/>
                    <a:lstStyle/>
                    <a:p>
                      <a:pPr algn="ctr">
                        <a:spcAft>
                          <a:spcPts val="0"/>
                        </a:spcAft>
                      </a:pPr>
                      <a:r>
                        <a:rPr lang="en-US" sz="1400" b="0" kern="0" dirty="0" smtClean="0">
                          <a:effectLst/>
                          <a:latin typeface="Book Antiqua" panose="02040602050305030304" pitchFamily="18" charset="0"/>
                          <a:ea typeface="標楷體" panose="03000509000000000000" pitchFamily="65" charset="-120"/>
                        </a:rPr>
                        <a:t>(</a:t>
                      </a:r>
                      <a:r>
                        <a:rPr lang="en-US" altLang="zh-TW" sz="1200" b="0" kern="0" dirty="0" smtClean="0">
                          <a:effectLst/>
                          <a:latin typeface="Book Antiqua" panose="02040602050305030304" pitchFamily="18" charset="0"/>
                          <a:ea typeface="標楷體" panose="03000509000000000000" pitchFamily="65" charset="-120"/>
                        </a:rPr>
                        <a:t>NT</a:t>
                      </a:r>
                      <a:r>
                        <a:rPr lang="zh-TW" altLang="en-US" sz="1200" b="0" kern="0" dirty="0" smtClean="0">
                          <a:effectLst/>
                          <a:latin typeface="Book Antiqua" panose="02040602050305030304" pitchFamily="18" charset="0"/>
                          <a:ea typeface="標楷體" panose="03000509000000000000" pitchFamily="65" charset="-120"/>
                        </a:rPr>
                        <a:t>Ｄ：Ｋ</a:t>
                      </a:r>
                      <a:r>
                        <a:rPr lang="en-US" sz="1200" b="0" kern="0" dirty="0" smtClean="0">
                          <a:effectLst/>
                          <a:latin typeface="Book Antiqua" panose="02040602050305030304" pitchFamily="18" charset="0"/>
                          <a:ea typeface="標楷體" panose="03000509000000000000" pitchFamily="65" charset="-120"/>
                        </a:rPr>
                        <a:t>)</a:t>
                      </a:r>
                      <a:endParaRPr lang="zh-TW" sz="1200" b="0" kern="100" dirty="0">
                        <a:effectLst/>
                        <a:latin typeface="Book Antiqua" panose="02040602050305030304" pitchFamily="18" charset="0"/>
                        <a:ea typeface="標楷體" panose="03000509000000000000" pitchFamily="65" charset="-120"/>
                        <a:cs typeface="Times New Roman"/>
                      </a:endParaRPr>
                    </a:p>
                  </a:txBody>
                  <a:tcPr marL="17781" marR="17781" marT="0" marB="0" anchor="ctr"/>
                </a:tc>
                <a:tc>
                  <a:txBody>
                    <a:bodyPr/>
                    <a:lstStyle/>
                    <a:p>
                      <a:pPr algn="ctr">
                        <a:spcAft>
                          <a:spcPts val="0"/>
                        </a:spcAft>
                      </a:pPr>
                      <a:r>
                        <a:rPr lang="zh-TW" sz="1800" kern="0" dirty="0">
                          <a:effectLst/>
                          <a:latin typeface="標楷體" panose="03000509000000000000" pitchFamily="65" charset="-120"/>
                          <a:ea typeface="標楷體" panose="03000509000000000000" pitchFamily="65" charset="-120"/>
                        </a:rPr>
                        <a:t>　</a:t>
                      </a:r>
                      <a:endParaRPr lang="zh-TW" sz="1800"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gridSpan="3">
                  <a:txBody>
                    <a:bodyPr/>
                    <a:lstStyle/>
                    <a:p>
                      <a:pPr algn="ctr">
                        <a:spcAft>
                          <a:spcPts val="0"/>
                        </a:spcAft>
                      </a:pPr>
                      <a:r>
                        <a:rPr lang="en-US" sz="1800" u="sng" kern="0" dirty="0" smtClean="0">
                          <a:effectLst/>
                          <a:latin typeface="Book Antiqua" panose="02040602050305030304" pitchFamily="18" charset="0"/>
                          <a:ea typeface="標楷體" panose="03000509000000000000" pitchFamily="65" charset="-120"/>
                        </a:rPr>
                        <a:t>Q3 2019</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1" marR="17781" marT="0" marB="0" anchor="ctr"/>
                </a:tc>
                <a:tc hMerge="1">
                  <a:txBody>
                    <a:bodyPr/>
                    <a:lstStyle/>
                    <a:p>
                      <a:endParaRPr lang="zh-TW" altLang="en-US"/>
                    </a:p>
                  </a:txBody>
                  <a:tcPr/>
                </a:tc>
                <a:tc hMerge="1">
                  <a:txBody>
                    <a:bodyPr/>
                    <a:lstStyle/>
                    <a:p>
                      <a:endParaRPr lang="zh-TW" altLang="en-US"/>
                    </a:p>
                  </a:txBody>
                  <a:tcP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　</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1" marR="17781" marT="0" marB="0" anchor="ctr"/>
                </a:tc>
                <a:tc gridSpan="3">
                  <a:txBody>
                    <a:bodyPr/>
                    <a:lstStyle/>
                    <a:p>
                      <a:pPr algn="ctr">
                        <a:spcAft>
                          <a:spcPts val="0"/>
                        </a:spcAft>
                      </a:pPr>
                      <a:r>
                        <a:rPr lang="en-US" sz="1800" u="sng" kern="0" dirty="0" smtClean="0">
                          <a:effectLst/>
                          <a:latin typeface="Book Antiqua" panose="02040602050305030304" pitchFamily="18" charset="0"/>
                          <a:ea typeface="標楷體" panose="03000509000000000000" pitchFamily="65" charset="-120"/>
                        </a:rPr>
                        <a:t>Q2 2019</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1" marR="17781" marT="0" marB="0" anchor="ctr"/>
                </a:tc>
                <a:tc hMerge="1">
                  <a:txBody>
                    <a:bodyPr/>
                    <a:lstStyle/>
                    <a:p>
                      <a:endParaRPr lang="zh-TW" altLang="en-US"/>
                    </a:p>
                  </a:txBody>
                  <a:tcPr/>
                </a:tc>
                <a:tc hMerge="1">
                  <a:txBody>
                    <a:bodyPr/>
                    <a:lstStyle/>
                    <a:p>
                      <a:endParaRPr lang="zh-TW" altLang="en-US"/>
                    </a:p>
                  </a:txBody>
                  <a:tcPr/>
                </a:tc>
                <a:tc>
                  <a:txBody>
                    <a:bodyPr/>
                    <a:lstStyle/>
                    <a:p>
                      <a:endParaRPr lang="zh-TW" sz="1800" u="sng" kern="100" dirty="0">
                        <a:effectLst/>
                        <a:latin typeface="Book Antiqua" panose="02040602050305030304" pitchFamily="18" charset="0"/>
                        <a:ea typeface="標楷體" panose="03000509000000000000" pitchFamily="65" charset="-120"/>
                      </a:endParaRPr>
                    </a:p>
                  </a:txBody>
                  <a:tcPr marL="17781" marR="17781" marT="0" marB="0" anchor="ctr"/>
                </a:tc>
                <a:tc gridSpan="3">
                  <a:txBody>
                    <a:bodyPr/>
                    <a:lstStyle/>
                    <a:p>
                      <a:pPr algn="ctr">
                        <a:spcAft>
                          <a:spcPts val="0"/>
                        </a:spcAft>
                      </a:pPr>
                      <a:r>
                        <a:rPr lang="en-US" sz="1800" u="sng" kern="0" dirty="0" smtClean="0">
                          <a:effectLst/>
                          <a:latin typeface="Book Antiqua" panose="02040602050305030304" pitchFamily="18" charset="0"/>
                          <a:ea typeface="標楷體" panose="03000509000000000000" pitchFamily="65" charset="-120"/>
                        </a:rPr>
                        <a:t>Q1 2019</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1" marR="17781" marT="0" marB="0" anchor="ctr"/>
                </a:tc>
                <a:tc hMerge="1">
                  <a:txBody>
                    <a:bodyPr/>
                    <a:lstStyle/>
                    <a:p>
                      <a:endParaRPr lang="zh-TW" altLang="en-US"/>
                    </a:p>
                  </a:txBody>
                  <a:tcPr/>
                </a:tc>
                <a:tc hMerge="1">
                  <a:txBody>
                    <a:bodyPr/>
                    <a:lstStyle/>
                    <a:p>
                      <a:endParaRPr lang="zh-TW" altLang="en-US"/>
                    </a:p>
                  </a:txBody>
                  <a:tcPr/>
                </a:tc>
              </a:tr>
              <a:tr h="631496">
                <a:tc>
                  <a:txBody>
                    <a:bodyPr/>
                    <a:lstStyle/>
                    <a:p>
                      <a:pPr algn="just">
                        <a:spcAft>
                          <a:spcPts val="0"/>
                        </a:spcAft>
                      </a:pPr>
                      <a:r>
                        <a:rPr lang="zh-TW" sz="1800" kern="0" dirty="0">
                          <a:effectLst/>
                          <a:latin typeface="Book Antiqua" panose="02040602050305030304" pitchFamily="18" charset="0"/>
                        </a:rPr>
                        <a:t>　</a:t>
                      </a:r>
                      <a:endParaRPr lang="zh-TW" sz="1800" kern="100" dirty="0">
                        <a:effectLst/>
                        <a:latin typeface="Book Antiqua" panose="02040602050305030304" pitchFamily="18" charset="0"/>
                        <a:ea typeface="新細明體"/>
                        <a:cs typeface="Times New Roman"/>
                      </a:endParaRPr>
                    </a:p>
                  </a:txBody>
                  <a:tcPr marL="17781" marR="17781" marT="0" marB="0" anchor="ctr"/>
                </a:tc>
                <a:tc>
                  <a:txBody>
                    <a:bodyPr/>
                    <a:lstStyle/>
                    <a:p>
                      <a:pPr algn="ctr">
                        <a:spcAft>
                          <a:spcPts val="0"/>
                        </a:spcAft>
                      </a:pPr>
                      <a:r>
                        <a:rPr lang="zh-TW" sz="1800" kern="0">
                          <a:effectLst/>
                        </a:rPr>
                        <a:t>　</a:t>
                      </a:r>
                      <a:endParaRPr lang="zh-TW" sz="1800" kern="100">
                        <a:effectLst/>
                        <a:latin typeface="Calibri"/>
                        <a:ea typeface="新細明體"/>
                        <a:cs typeface="Times New Roman"/>
                      </a:endParaRPr>
                    </a:p>
                  </a:txBody>
                  <a:tcPr marL="17780" marR="17780" marT="0" marB="0" anchor="ctr"/>
                </a:tc>
                <a:tc>
                  <a:txBody>
                    <a:bodyPr/>
                    <a:lstStyle/>
                    <a:p>
                      <a:pPr algn="ctr">
                        <a:spcAft>
                          <a:spcPts val="0"/>
                        </a:spcAft>
                      </a:pPr>
                      <a:r>
                        <a:rPr lang="en-US" altLang="zh-TW" sz="1800" u="sng" kern="0" dirty="0" smtClean="0">
                          <a:effectLst/>
                          <a:latin typeface="Book Antiqua" panose="02040602050305030304" pitchFamily="18" charset="0"/>
                          <a:ea typeface="標楷體" panose="03000509000000000000" pitchFamily="65" charset="-120"/>
                          <a:cs typeface="+mn-cs"/>
                        </a:rPr>
                        <a:t>Amount</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u="sng" kern="0">
                          <a:effectLst/>
                          <a:latin typeface="Book Antiqua" panose="02040602050305030304" pitchFamily="18" charset="0"/>
                          <a:ea typeface="標楷體" panose="03000509000000000000" pitchFamily="65" charset="-120"/>
                        </a:rPr>
                        <a:t>　</a:t>
                      </a:r>
                      <a:endParaRPr lang="zh-TW" sz="1800" u="sng" kern="10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　</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altLang="zh-TW" sz="1800" u="sng" kern="0" dirty="0" smtClean="0">
                          <a:effectLst/>
                          <a:latin typeface="Book Antiqua" panose="02040602050305030304" pitchFamily="18" charset="0"/>
                          <a:ea typeface="標楷體" panose="03000509000000000000" pitchFamily="65" charset="-120"/>
                          <a:cs typeface="+mn-cs"/>
                        </a:rPr>
                        <a:t>Amount</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　</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u="sng"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800" u="sng" kern="0" dirty="0" smtClean="0">
                          <a:effectLst/>
                          <a:latin typeface="Book Antiqua" panose="02040602050305030304" pitchFamily="18" charset="0"/>
                          <a:ea typeface="標楷體" panose="03000509000000000000" pitchFamily="65" charset="-120"/>
                          <a:cs typeface="+mn-cs"/>
                        </a:rPr>
                        <a:t>Amount</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　</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608943">
                <a:tc>
                  <a:txBody>
                    <a:bodyPr/>
                    <a:lstStyle/>
                    <a:p>
                      <a:pPr algn="just">
                        <a:spcAft>
                          <a:spcPts val="0"/>
                        </a:spcAft>
                      </a:pPr>
                      <a:r>
                        <a:rPr lang="en-US" altLang="zh-TW" sz="1800" kern="100" dirty="0" smtClean="0">
                          <a:effectLst/>
                          <a:latin typeface="Book Antiqua" panose="02040602050305030304" pitchFamily="18" charset="0"/>
                          <a:ea typeface="標楷體" panose="03000509000000000000" pitchFamily="65" charset="-120"/>
                          <a:cs typeface="Times New Roman"/>
                        </a:rPr>
                        <a:t>Sales</a:t>
                      </a:r>
                      <a:endParaRPr lang="zh-TW" sz="1800" kern="100" dirty="0">
                        <a:effectLst/>
                        <a:latin typeface="Book Antiqua" panose="02040602050305030304" pitchFamily="18" charset="0"/>
                        <a:ea typeface="標楷體" panose="03000509000000000000" pitchFamily="65" charset="-120"/>
                        <a:cs typeface="Times New Roman"/>
                      </a:endParaRPr>
                    </a:p>
                  </a:txBody>
                  <a:tcPr marL="17781" marR="17781" marT="0" marB="0" anchor="ctr"/>
                </a:tc>
                <a:tc>
                  <a:txBody>
                    <a:bodyPr/>
                    <a:lstStyle/>
                    <a:p>
                      <a:pPr algn="ctr">
                        <a:spcAft>
                          <a:spcPts val="0"/>
                        </a:spcAft>
                      </a:pPr>
                      <a:r>
                        <a:rPr lang="zh-TW" sz="1800" kern="0">
                          <a:effectLst/>
                        </a:rPr>
                        <a:t>　</a:t>
                      </a:r>
                      <a:endParaRPr lang="zh-TW" sz="1800" kern="100">
                        <a:effectLst/>
                        <a:latin typeface="Calibri"/>
                        <a:ea typeface="新細明體"/>
                        <a:cs typeface="Times New Roman"/>
                      </a:endParaRPr>
                    </a:p>
                  </a:txBody>
                  <a:tcPr marL="17780" marR="17780" marT="0" marB="0" anchor="ctr"/>
                </a:tc>
                <a:tc>
                  <a:txBody>
                    <a:bodyPr/>
                    <a:lstStyle/>
                    <a:p>
                      <a:pPr algn="ctr">
                        <a:spcAft>
                          <a:spcPts val="0"/>
                        </a:spcAft>
                      </a:pPr>
                      <a:r>
                        <a:rPr lang="en-US" altLang="zh-TW" sz="1800" kern="0" dirty="0" smtClean="0">
                          <a:effectLst/>
                          <a:latin typeface="Book Antiqua" panose="02040602050305030304" pitchFamily="18" charset="0"/>
                          <a:ea typeface="標楷體" panose="03000509000000000000" pitchFamily="65" charset="-120"/>
                        </a:rPr>
                        <a:t>137,908</a:t>
                      </a:r>
                      <a:r>
                        <a:rPr lang="en-US" sz="1800" kern="0" dirty="0" smtClean="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a:effectLst/>
                          <a:latin typeface="Book Antiqua" panose="02040602050305030304" pitchFamily="18" charset="0"/>
                          <a:ea typeface="標楷體" panose="03000509000000000000" pitchFamily="65" charset="-120"/>
                        </a:rPr>
                        <a:t>　</a:t>
                      </a:r>
                      <a:endParaRPr lang="zh-TW" sz="1800" kern="10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a:effectLst/>
                          <a:latin typeface="Book Antiqua" panose="02040602050305030304" pitchFamily="18" charset="0"/>
                          <a:ea typeface="標楷體" panose="03000509000000000000" pitchFamily="65" charset="-120"/>
                        </a:rPr>
                        <a:t>100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a:effectLst/>
                          <a:latin typeface="Book Antiqua" panose="02040602050305030304" pitchFamily="18" charset="0"/>
                          <a:ea typeface="標楷體" panose="03000509000000000000" pitchFamily="65" charset="-120"/>
                        </a:rPr>
                        <a:t>　</a:t>
                      </a:r>
                      <a:endParaRPr lang="zh-TW" sz="1800" kern="10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altLang="zh-TW" sz="1800" kern="0" dirty="0" smtClean="0">
                          <a:effectLst/>
                          <a:latin typeface="Book Antiqua" panose="02040602050305030304" pitchFamily="18" charset="0"/>
                          <a:ea typeface="標楷體" panose="03000509000000000000" pitchFamily="65" charset="-120"/>
                        </a:rPr>
                        <a:t>206,737</a:t>
                      </a:r>
                      <a:r>
                        <a:rPr lang="en-US" sz="1800" kern="0" dirty="0" smtClean="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a:effectLst/>
                          <a:latin typeface="Book Antiqua" panose="02040602050305030304" pitchFamily="18" charset="0"/>
                          <a:ea typeface="標楷體" panose="03000509000000000000" pitchFamily="65" charset="-120"/>
                        </a:rPr>
                        <a:t>100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800" kern="0" dirty="0" smtClean="0">
                          <a:effectLst/>
                          <a:latin typeface="Book Antiqua" panose="02040602050305030304" pitchFamily="18" charset="0"/>
                          <a:ea typeface="標楷體" panose="03000509000000000000" pitchFamily="65" charset="-120"/>
                          <a:cs typeface="+mn-cs"/>
                        </a:rPr>
                        <a:t>151,983</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a:effectLst/>
                          <a:latin typeface="Book Antiqua" panose="02040602050305030304" pitchFamily="18" charset="0"/>
                          <a:ea typeface="標楷體" panose="03000509000000000000" pitchFamily="65" charset="-120"/>
                        </a:rPr>
                        <a:t>　</a:t>
                      </a:r>
                      <a:endParaRPr lang="zh-TW" sz="1800" kern="10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a:effectLst/>
                          <a:latin typeface="Book Antiqua" panose="02040602050305030304" pitchFamily="18" charset="0"/>
                          <a:ea typeface="標楷體" panose="03000509000000000000" pitchFamily="65" charset="-120"/>
                        </a:rPr>
                        <a:t>100 </a:t>
                      </a:r>
                      <a:endParaRPr lang="zh-TW" sz="1800" kern="100">
                        <a:effectLst/>
                        <a:latin typeface="Book Antiqua" panose="02040602050305030304" pitchFamily="18" charset="0"/>
                        <a:ea typeface="標楷體" panose="03000509000000000000" pitchFamily="65" charset="-120"/>
                        <a:cs typeface="Times New Roman"/>
                      </a:endParaRPr>
                    </a:p>
                  </a:txBody>
                  <a:tcPr marL="17780" marR="17780" marT="0" marB="0" anchor="ctr"/>
                </a:tc>
              </a:tr>
              <a:tr h="608943">
                <a:tc>
                  <a:txBody>
                    <a:bodyPr/>
                    <a:lstStyle/>
                    <a:p>
                      <a:pPr algn="just">
                        <a:spcAft>
                          <a:spcPts val="0"/>
                        </a:spcAft>
                      </a:pPr>
                      <a:r>
                        <a:rPr lang="en-US" altLang="zh-TW" sz="1800" kern="0" dirty="0" smtClean="0">
                          <a:effectLst/>
                          <a:latin typeface="Book Antiqua" panose="02040602050305030304" pitchFamily="18" charset="0"/>
                          <a:ea typeface="標楷體" panose="03000509000000000000" pitchFamily="65" charset="-120"/>
                          <a:cs typeface="+mn-cs"/>
                        </a:rPr>
                        <a:t>Gross</a:t>
                      </a:r>
                      <a:r>
                        <a:rPr lang="en-US" altLang="zh-TW" sz="1800" kern="0" baseline="0" dirty="0" smtClean="0">
                          <a:effectLst/>
                          <a:latin typeface="Book Antiqua" panose="02040602050305030304" pitchFamily="18" charset="0"/>
                          <a:ea typeface="標楷體" panose="03000509000000000000" pitchFamily="65" charset="-120"/>
                          <a:cs typeface="+mn-cs"/>
                        </a:rPr>
                        <a:t> profit</a:t>
                      </a:r>
                      <a:endParaRPr lang="zh-TW" sz="1800" kern="100" dirty="0">
                        <a:effectLst/>
                        <a:latin typeface="Book Antiqua" panose="02040602050305030304" pitchFamily="18" charset="0"/>
                        <a:ea typeface="標楷體" panose="03000509000000000000" pitchFamily="65" charset="-120"/>
                        <a:cs typeface="Times New Roman"/>
                      </a:endParaRPr>
                    </a:p>
                  </a:txBody>
                  <a:tcPr marL="17781" marR="17781" marT="0" marB="0" anchor="ctr"/>
                </a:tc>
                <a:tc>
                  <a:txBody>
                    <a:bodyPr/>
                    <a:lstStyle/>
                    <a:p>
                      <a:pPr algn="ctr">
                        <a:spcAft>
                          <a:spcPts val="0"/>
                        </a:spcAft>
                      </a:pPr>
                      <a:r>
                        <a:rPr lang="zh-TW" sz="1800" kern="0">
                          <a:effectLst/>
                        </a:rPr>
                        <a:t>　</a:t>
                      </a:r>
                      <a:endParaRPr lang="zh-TW" sz="1800" kern="100">
                        <a:effectLst/>
                        <a:latin typeface="Calibri"/>
                        <a:ea typeface="新細明體"/>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68,689</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50</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21,337</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10</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800" kern="0" dirty="0" smtClean="0">
                          <a:effectLst/>
                          <a:latin typeface="Book Antiqua" panose="02040602050305030304" pitchFamily="18" charset="0"/>
                          <a:ea typeface="標楷體" panose="03000509000000000000" pitchFamily="65" charset="-120"/>
                        </a:rPr>
                        <a:t>(</a:t>
                      </a:r>
                      <a:r>
                        <a:rPr lang="en-US" sz="1800" kern="0" dirty="0" smtClean="0">
                          <a:effectLst/>
                          <a:latin typeface="Book Antiqua" panose="02040602050305030304" pitchFamily="18" charset="0"/>
                          <a:ea typeface="標楷體" panose="03000509000000000000" pitchFamily="65" charset="-120"/>
                        </a:rPr>
                        <a:t>3</a:t>
                      </a:r>
                      <a:r>
                        <a:rPr lang="en-US" altLang="zh-TW" sz="1800" kern="0" dirty="0" smtClean="0">
                          <a:effectLst/>
                          <a:latin typeface="Book Antiqua" panose="02040602050305030304" pitchFamily="18" charset="0"/>
                          <a:ea typeface="標楷體" panose="03000509000000000000" pitchFamily="65" charset="-120"/>
                        </a:rPr>
                        <a:t>2,899)</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altLang="zh-TW" sz="1800" kern="100" dirty="0" smtClean="0">
                          <a:effectLst/>
                          <a:latin typeface="Book Antiqua" panose="02040602050305030304" pitchFamily="18" charset="0"/>
                          <a:ea typeface="標楷體" panose="03000509000000000000" pitchFamily="65" charset="-120"/>
                          <a:cs typeface="Times New Roman"/>
                        </a:rPr>
                        <a:t>(22)</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608943">
                <a:tc>
                  <a:txBody>
                    <a:bodyPr/>
                    <a:lstStyle/>
                    <a:p>
                      <a:pPr algn="just">
                        <a:spcAft>
                          <a:spcPts val="0"/>
                        </a:spcAft>
                      </a:pPr>
                      <a:r>
                        <a:rPr lang="en-US" altLang="zh-TW" sz="1800" kern="0" dirty="0" smtClean="0">
                          <a:effectLst/>
                          <a:latin typeface="Book Antiqua" panose="02040602050305030304" pitchFamily="18" charset="0"/>
                          <a:ea typeface="標楷體" panose="03000509000000000000" pitchFamily="65" charset="-120"/>
                          <a:cs typeface="+mn-cs"/>
                        </a:rPr>
                        <a:t>Operating</a:t>
                      </a:r>
                      <a:r>
                        <a:rPr lang="en-US" altLang="zh-TW" sz="1800" kern="0" baseline="0" dirty="0" smtClean="0">
                          <a:effectLst/>
                          <a:latin typeface="Book Antiqua" panose="02040602050305030304" pitchFamily="18" charset="0"/>
                          <a:ea typeface="標楷體" panose="03000509000000000000" pitchFamily="65" charset="-120"/>
                          <a:cs typeface="+mn-cs"/>
                        </a:rPr>
                        <a:t> Income</a:t>
                      </a:r>
                    </a:p>
                  </a:txBody>
                  <a:tcPr marL="17781" marR="17781" marT="0" marB="0" anchor="ctr"/>
                </a:tc>
                <a:tc>
                  <a:txBody>
                    <a:bodyPr/>
                    <a:lstStyle/>
                    <a:p>
                      <a:pPr algn="ctr">
                        <a:spcAft>
                          <a:spcPts val="0"/>
                        </a:spcAft>
                      </a:pPr>
                      <a:r>
                        <a:rPr lang="zh-TW" sz="1800" kern="0">
                          <a:effectLst/>
                        </a:rPr>
                        <a:t>　</a:t>
                      </a:r>
                      <a:endParaRPr lang="zh-TW" sz="1800" kern="100">
                        <a:effectLst/>
                        <a:latin typeface="Calibri"/>
                        <a:ea typeface="新細明體"/>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115,554</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84</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a:effectLst/>
                          <a:latin typeface="Book Antiqua" panose="02040602050305030304" pitchFamily="18" charset="0"/>
                          <a:ea typeface="標楷體" panose="03000509000000000000" pitchFamily="65" charset="-120"/>
                        </a:rPr>
                        <a:t>　</a:t>
                      </a:r>
                      <a:endParaRPr lang="zh-TW" sz="1800" kern="10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66,448</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32</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98,998</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65</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608943">
                <a:tc>
                  <a:txBody>
                    <a:bodyPr/>
                    <a:lstStyle/>
                    <a:p>
                      <a:pPr algn="just">
                        <a:spcAft>
                          <a:spcPts val="0"/>
                        </a:spcAft>
                      </a:pPr>
                      <a:r>
                        <a:rPr lang="en-US" altLang="zh-TW" sz="1800" kern="0" dirty="0" smtClean="0">
                          <a:effectLst/>
                          <a:latin typeface="Book Antiqua" panose="02040602050305030304" pitchFamily="18" charset="0"/>
                          <a:ea typeface="標楷體" panose="03000509000000000000" pitchFamily="65" charset="-120"/>
                          <a:cs typeface="+mn-cs"/>
                        </a:rPr>
                        <a:t>Income</a:t>
                      </a:r>
                      <a:r>
                        <a:rPr lang="en-US" altLang="zh-TW" sz="1800" kern="0" baseline="0" dirty="0" smtClean="0">
                          <a:effectLst/>
                          <a:latin typeface="Book Antiqua" panose="02040602050305030304" pitchFamily="18" charset="0"/>
                          <a:ea typeface="標楷體" panose="03000509000000000000" pitchFamily="65" charset="-120"/>
                          <a:cs typeface="+mn-cs"/>
                        </a:rPr>
                        <a:t> before tax</a:t>
                      </a:r>
                      <a:endParaRPr lang="zh-TW" sz="1800" kern="100" dirty="0">
                        <a:effectLst/>
                        <a:latin typeface="Book Antiqua" panose="02040602050305030304" pitchFamily="18" charset="0"/>
                        <a:ea typeface="標楷體" panose="03000509000000000000" pitchFamily="65" charset="-120"/>
                        <a:cs typeface="Times New Roman"/>
                      </a:endParaRPr>
                    </a:p>
                  </a:txBody>
                  <a:tcPr marL="17781" marR="17781" marT="0" marB="0" anchor="ctr"/>
                </a:tc>
                <a:tc>
                  <a:txBody>
                    <a:bodyPr/>
                    <a:lstStyle/>
                    <a:p>
                      <a:pPr algn="ctr">
                        <a:spcAft>
                          <a:spcPts val="0"/>
                        </a:spcAft>
                      </a:pPr>
                      <a:r>
                        <a:rPr lang="zh-TW" sz="1800" kern="0">
                          <a:effectLst/>
                        </a:rPr>
                        <a:t>　</a:t>
                      </a:r>
                      <a:endParaRPr lang="zh-TW" sz="1800" kern="100">
                        <a:effectLst/>
                        <a:latin typeface="Calibri"/>
                        <a:ea typeface="新細明體"/>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61,690</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45</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a:effectLst/>
                          <a:latin typeface="Book Antiqua" panose="02040602050305030304" pitchFamily="18" charset="0"/>
                          <a:ea typeface="標楷體" panose="03000509000000000000" pitchFamily="65" charset="-120"/>
                        </a:rPr>
                        <a:t>　</a:t>
                      </a:r>
                      <a:endParaRPr lang="zh-TW" sz="1800" kern="10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58,626</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39</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100,218</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66</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608943">
                <a:tc>
                  <a:txBody>
                    <a:bodyPr/>
                    <a:lstStyle/>
                    <a:p>
                      <a:pPr algn="just">
                        <a:spcAft>
                          <a:spcPts val="0"/>
                        </a:spcAft>
                      </a:pPr>
                      <a:r>
                        <a:rPr lang="en-US" altLang="zh-TW" sz="1800" kern="0" dirty="0" smtClean="0">
                          <a:effectLst/>
                          <a:latin typeface="Book Antiqua" panose="02040602050305030304" pitchFamily="18" charset="0"/>
                          <a:ea typeface="標楷體" panose="03000509000000000000" pitchFamily="65" charset="-120"/>
                          <a:cs typeface="+mn-cs"/>
                        </a:rPr>
                        <a:t>Net</a:t>
                      </a:r>
                      <a:r>
                        <a:rPr lang="en-US" altLang="zh-TW" sz="1800" kern="0" baseline="0" dirty="0" smtClean="0">
                          <a:effectLst/>
                          <a:latin typeface="Book Antiqua" panose="02040602050305030304" pitchFamily="18" charset="0"/>
                          <a:ea typeface="標楷體" panose="03000509000000000000" pitchFamily="65" charset="-120"/>
                          <a:cs typeface="+mn-cs"/>
                        </a:rPr>
                        <a:t> income</a:t>
                      </a:r>
                      <a:endParaRPr lang="zh-TW" sz="1800" kern="100" dirty="0">
                        <a:effectLst/>
                        <a:latin typeface="Book Antiqua" panose="02040602050305030304" pitchFamily="18" charset="0"/>
                        <a:ea typeface="標楷體" panose="03000509000000000000" pitchFamily="65" charset="-120"/>
                        <a:cs typeface="Times New Roman"/>
                      </a:endParaRPr>
                    </a:p>
                  </a:txBody>
                  <a:tcPr marL="17781" marR="17781" marT="0" marB="0" anchor="ctr"/>
                </a:tc>
                <a:tc>
                  <a:txBody>
                    <a:bodyPr/>
                    <a:lstStyle/>
                    <a:p>
                      <a:pPr algn="ctr">
                        <a:spcAft>
                          <a:spcPts val="0"/>
                        </a:spcAft>
                      </a:pPr>
                      <a:r>
                        <a:rPr lang="zh-TW" sz="1800" kern="0" dirty="0">
                          <a:effectLst/>
                        </a:rPr>
                        <a:t>　</a:t>
                      </a:r>
                      <a:endParaRPr lang="zh-TW" sz="1800" kern="100" dirty="0">
                        <a:effectLst/>
                        <a:latin typeface="Calibri"/>
                        <a:ea typeface="新細明體"/>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67,825</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49</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a:effectLst/>
                          <a:latin typeface="Book Antiqua" panose="02040602050305030304" pitchFamily="18" charset="0"/>
                          <a:ea typeface="標楷體" panose="03000509000000000000" pitchFamily="65" charset="-120"/>
                        </a:rPr>
                        <a:t>　</a:t>
                      </a:r>
                      <a:endParaRPr lang="zh-TW" sz="1800" kern="10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47,849</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23</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93,837</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62</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608943">
                <a:tc>
                  <a:txBody>
                    <a:bodyPr/>
                    <a:lstStyle/>
                    <a:p>
                      <a:pPr algn="just">
                        <a:spcAft>
                          <a:spcPts val="0"/>
                        </a:spcAft>
                      </a:pPr>
                      <a:r>
                        <a:rPr lang="en-US" sz="1800" kern="0" dirty="0">
                          <a:effectLst/>
                          <a:latin typeface="Book Antiqua" panose="02040602050305030304" pitchFamily="18" charset="0"/>
                          <a:ea typeface="標楷體" panose="03000509000000000000" pitchFamily="65" charset="-120"/>
                        </a:rPr>
                        <a:t>EBITDA</a:t>
                      </a:r>
                      <a:endParaRPr lang="zh-TW" sz="1800" kern="100" dirty="0">
                        <a:effectLst/>
                        <a:latin typeface="Book Antiqua" panose="02040602050305030304" pitchFamily="18" charset="0"/>
                        <a:ea typeface="標楷體" panose="03000509000000000000" pitchFamily="65" charset="-120"/>
                        <a:cs typeface="Times New Roman"/>
                      </a:endParaRPr>
                    </a:p>
                  </a:txBody>
                  <a:tcPr marL="17781" marR="17781" marT="0" marB="0" anchor="ctr"/>
                </a:tc>
                <a:tc>
                  <a:txBody>
                    <a:bodyPr/>
                    <a:lstStyle/>
                    <a:p>
                      <a:endParaRPr lang="zh-TW" sz="1800" kern="100">
                        <a:effectLst/>
                        <a:latin typeface="Calibri"/>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(29,830)</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(21,658)</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(64,589)</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effectLst/>
                        <a:latin typeface="Book Antiqua" panose="02040602050305030304" pitchFamily="18" charset="0"/>
                        <a:ea typeface="標楷體" panose="03000509000000000000" pitchFamily="65" charset="-120"/>
                      </a:endParaRPr>
                    </a:p>
                  </a:txBody>
                  <a:tcPr marL="17780" marR="17780" marT="0" marB="0" anchor="ctr"/>
                </a:tc>
              </a:tr>
              <a:tr h="608943">
                <a:tc>
                  <a:txBody>
                    <a:bodyPr/>
                    <a:lstStyle/>
                    <a:p>
                      <a:pPr algn="just">
                        <a:spcAft>
                          <a:spcPts val="0"/>
                        </a:spcAft>
                      </a:pPr>
                      <a:r>
                        <a:rPr lang="en-US" sz="1800" kern="0" dirty="0">
                          <a:effectLst/>
                          <a:latin typeface="Book Antiqua" panose="02040602050305030304" pitchFamily="18" charset="0"/>
                          <a:ea typeface="標楷體" panose="03000509000000000000" pitchFamily="65" charset="-120"/>
                        </a:rPr>
                        <a:t>EPS</a:t>
                      </a:r>
                      <a:endParaRPr lang="zh-TW" sz="1800" kern="100" dirty="0">
                        <a:effectLst/>
                        <a:latin typeface="Book Antiqua" panose="02040602050305030304" pitchFamily="18" charset="0"/>
                        <a:ea typeface="標楷體" panose="03000509000000000000" pitchFamily="65" charset="-120"/>
                        <a:cs typeface="Times New Roman"/>
                      </a:endParaRPr>
                    </a:p>
                  </a:txBody>
                  <a:tcPr marL="17781" marR="17781" marT="0" marB="0" anchor="ctr"/>
                </a:tc>
                <a:tc>
                  <a:txBody>
                    <a:bodyPr/>
                    <a:lstStyle/>
                    <a:p>
                      <a:endParaRPr lang="zh-TW" sz="1800" kern="100">
                        <a:effectLst/>
                        <a:latin typeface="Calibri"/>
                      </a:endParaRPr>
                    </a:p>
                  </a:txBody>
                  <a:tcPr marL="17780" marR="17780" marT="0" marB="0" anchor="ctr"/>
                </a:tc>
                <a:tc>
                  <a:txBody>
                    <a:bodyPr/>
                    <a:lstStyle/>
                    <a:p>
                      <a:pPr algn="ctr">
                        <a:spcAft>
                          <a:spcPts val="0"/>
                        </a:spcAft>
                      </a:pPr>
                      <a:r>
                        <a:rPr lang="en-US" sz="1800" kern="0" dirty="0">
                          <a:effectLst/>
                          <a:latin typeface="Book Antiqua" panose="02040602050305030304" pitchFamily="18" charset="0"/>
                          <a:ea typeface="標楷體" panose="03000509000000000000" pitchFamily="65" charset="-120"/>
                        </a:rPr>
                        <a:t>(</a:t>
                      </a:r>
                      <a:r>
                        <a:rPr lang="en-US" sz="1800" kern="0" dirty="0" smtClean="0">
                          <a:effectLst/>
                          <a:latin typeface="Book Antiqua" panose="02040602050305030304" pitchFamily="18" charset="0"/>
                          <a:ea typeface="標楷體" panose="03000509000000000000" pitchFamily="65" charset="-120"/>
                        </a:rPr>
                        <a:t>0.</a:t>
                      </a:r>
                      <a:r>
                        <a:rPr lang="en-US" altLang="zh-TW" sz="1800" kern="0" dirty="0" smtClean="0">
                          <a:effectLst/>
                          <a:latin typeface="Book Antiqua" panose="02040602050305030304" pitchFamily="18" charset="0"/>
                          <a:ea typeface="標楷體" panose="03000509000000000000" pitchFamily="65" charset="-120"/>
                        </a:rPr>
                        <a:t>46</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800" kern="0" dirty="0">
                          <a:effectLst/>
                          <a:latin typeface="Book Antiqua" panose="02040602050305030304" pitchFamily="18" charset="0"/>
                          <a:ea typeface="標楷體" panose="03000509000000000000" pitchFamily="65" charset="-120"/>
                        </a:rPr>
                        <a:t>(</a:t>
                      </a:r>
                      <a:r>
                        <a:rPr lang="en-US" sz="1800" kern="0" dirty="0" smtClean="0">
                          <a:effectLst/>
                          <a:latin typeface="Book Antiqua" panose="02040602050305030304" pitchFamily="18" charset="0"/>
                          <a:ea typeface="標楷體" panose="03000509000000000000" pitchFamily="65" charset="-120"/>
                        </a:rPr>
                        <a:t>0.47)</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800" kern="0" dirty="0">
                          <a:effectLst/>
                          <a:latin typeface="Book Antiqua" panose="02040602050305030304" pitchFamily="18" charset="0"/>
                          <a:ea typeface="標楷體" panose="03000509000000000000" pitchFamily="65" charset="-120"/>
                        </a:rPr>
                        <a:t>(</a:t>
                      </a:r>
                      <a:r>
                        <a:rPr lang="en-US" sz="1800" kern="0" dirty="0" smtClean="0">
                          <a:effectLst/>
                          <a:latin typeface="Book Antiqua" panose="02040602050305030304" pitchFamily="18" charset="0"/>
                          <a:ea typeface="標楷體" panose="03000509000000000000" pitchFamily="65" charset="-120"/>
                        </a:rPr>
                        <a:t>0.72)</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effectLst/>
                        <a:latin typeface="Book Antiqua" panose="02040602050305030304" pitchFamily="18" charset="0"/>
                        <a:ea typeface="標楷體" panose="03000509000000000000" pitchFamily="65" charset="-120"/>
                      </a:endParaRPr>
                    </a:p>
                  </a:txBody>
                  <a:tcPr marL="17780" marR="17780" marT="0" marB="0" anchor="ctr"/>
                </a:tc>
              </a:tr>
            </a:tbl>
          </a:graphicData>
        </a:graphic>
      </p:graphicFrame>
      <p:sp>
        <p:nvSpPr>
          <p:cNvPr id="8"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
        <p:nvSpPr>
          <p:cNvPr id="5" name="標題 1"/>
          <p:cNvSpPr txBox="1">
            <a:spLocks/>
          </p:cNvSpPr>
          <p:nvPr/>
        </p:nvSpPr>
        <p:spPr>
          <a:xfrm>
            <a:off x="457200" y="274638"/>
            <a:ext cx="8229600" cy="1143000"/>
          </a:xfrm>
          <a:prstGeom prst="rect">
            <a:avLst/>
          </a:prstGeom>
        </p:spPr>
        <p:txBody>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en-US" altLang="zh-TW" sz="3000" dirty="0">
                <a:latin typeface="Book Antiqua" panose="02040602050305030304" pitchFamily="18" charset="0"/>
              </a:rPr>
              <a:t>Income Statements Overview (</a:t>
            </a:r>
            <a:r>
              <a:rPr lang="en-US" altLang="zh-TW" sz="3000" dirty="0" smtClean="0">
                <a:latin typeface="Book Antiqua" panose="02040602050305030304" pitchFamily="18" charset="0"/>
              </a:rPr>
              <a:t>Consolidated)</a:t>
            </a:r>
            <a:endParaRPr lang="zh-TW" altLang="en-US" sz="30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5331458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匯合">
  <a:themeElements>
    <a:clrScheme name="匯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匯合">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匯合">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4237</TotalTime>
  <Words>843</Words>
  <Application>Microsoft Office PowerPoint</Application>
  <PresentationFormat>如螢幕大小 (4:3)</PresentationFormat>
  <Paragraphs>356</Paragraphs>
  <Slides>14</Slides>
  <Notes>1</Notes>
  <HiddenSlides>0</HiddenSlides>
  <MMClips>0</MMClips>
  <ScaleCrop>false</ScaleCrop>
  <HeadingPairs>
    <vt:vector size="4" baseType="variant">
      <vt:variant>
        <vt:lpstr>佈景主題</vt:lpstr>
      </vt:variant>
      <vt:variant>
        <vt:i4>1</vt:i4>
      </vt:variant>
      <vt:variant>
        <vt:lpstr>投影片標題</vt:lpstr>
      </vt:variant>
      <vt:variant>
        <vt:i4>14</vt:i4>
      </vt:variant>
    </vt:vector>
  </HeadingPairs>
  <TitlesOfParts>
    <vt:vector size="15" baseType="lpstr">
      <vt:lpstr>匯合</vt:lpstr>
      <vt:lpstr>  LEAD DATA INC. Investor Conference 2019.12.26  </vt:lpstr>
      <vt:lpstr>Company Overview</vt:lpstr>
      <vt:lpstr>Business Unit</vt:lpstr>
      <vt:lpstr>Coal Trading Business</vt:lpstr>
      <vt:lpstr>PowerPoint 簡報</vt:lpstr>
      <vt:lpstr>Agriculture Factory</vt:lpstr>
      <vt:lpstr>Medical Equipment</vt:lpstr>
      <vt:lpstr>PowerPoint 簡報</vt:lpstr>
      <vt:lpstr>PowerPoint 簡報</vt:lpstr>
      <vt:lpstr>PowerPoint 簡報</vt:lpstr>
      <vt:lpstr>PowerPoint 簡報</vt:lpstr>
      <vt:lpstr>PowerPoint 簡報</vt:lpstr>
      <vt:lpstr>Our Visions</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lukechen(陳意鈴)</dc:creator>
  <cp:lastModifiedBy>cleoyeh(葉芳琪)</cp:lastModifiedBy>
  <cp:revision>217</cp:revision>
  <cp:lastPrinted>2019-12-18T05:53:10Z</cp:lastPrinted>
  <dcterms:created xsi:type="dcterms:W3CDTF">2016-11-18T06:46:15Z</dcterms:created>
  <dcterms:modified xsi:type="dcterms:W3CDTF">2021-01-13T04:02:10Z</dcterms:modified>
</cp:coreProperties>
</file>