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600" y="13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E19A-0B66-4454-A942-8DD5E14EAEF3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58BFD-D4FA-4575-B8BC-0D21E1D14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997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8BFD-D4FA-4575-B8BC-0D21E1D1431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68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34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27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48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43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619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269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85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470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446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97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08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15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2736304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>
                <a:latin typeface="Book Antiqua" panose="0204060205030503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一○六年法人</a:t>
            </a:r>
            <a:r>
              <a:rPr lang="zh-TW" altLang="en-US" b="1" dirty="0">
                <a:latin typeface="Book Antiqua" panose="02040602050305030304" pitchFamily="18" charset="0"/>
                <a:ea typeface="標楷體" panose="03000509000000000000" pitchFamily="65" charset="-120"/>
              </a:rPr>
              <a:t>說明</a:t>
            </a:r>
            <a:r>
              <a:rPr lang="zh-TW" altLang="en-US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會</a:t>
            </a:r>
            <a: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</a:br>
            <a: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106.12.14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429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03011"/>
              </p:ext>
            </p:extLst>
          </p:nvPr>
        </p:nvGraphicFramePr>
        <p:xfrm>
          <a:off x="611559" y="548680"/>
          <a:ext cx="8136907" cy="5904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9050"/>
                <a:gridCol w="227913"/>
                <a:gridCol w="1125851"/>
                <a:gridCol w="135663"/>
                <a:gridCol w="813021"/>
                <a:gridCol w="144927"/>
                <a:gridCol w="1269024"/>
                <a:gridCol w="211136"/>
                <a:gridCol w="726083"/>
                <a:gridCol w="289136"/>
                <a:gridCol w="1015902"/>
                <a:gridCol w="270370"/>
                <a:gridCol w="538831"/>
              </a:tblGrid>
              <a:tr h="1069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綜合損益表</a:t>
                      </a: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Q3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Q2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Q1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23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銷貨收入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94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794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93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53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211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營業毛損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31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560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792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425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營業淨損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81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523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70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289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54,1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稅前淨損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81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426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(42)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65,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867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34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377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本期淨損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</a:rPr>
                        <a:t>　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517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(42)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249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34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425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EBITDA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Calibri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53</a:t>
                      </a: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450</a:t>
                      </a: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altLang="zh-TW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742</a:t>
                      </a: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34</a:t>
                      </a: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260</a:t>
                      </a: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EPS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Calibri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0.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(0.45)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0.3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1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009150"/>
              </p:ext>
            </p:extLst>
          </p:nvPr>
        </p:nvGraphicFramePr>
        <p:xfrm>
          <a:off x="1115616" y="548680"/>
          <a:ext cx="7571185" cy="5541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2914"/>
                <a:gridCol w="133833"/>
                <a:gridCol w="1137582"/>
                <a:gridCol w="133833"/>
                <a:gridCol w="736082"/>
                <a:gridCol w="133833"/>
                <a:gridCol w="1225889"/>
                <a:gridCol w="112443"/>
                <a:gridCol w="535332"/>
                <a:gridCol w="133833"/>
                <a:gridCol w="936832"/>
                <a:gridCol w="117479"/>
                <a:gridCol w="561300"/>
              </a:tblGrid>
              <a:tr h="72140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銷貨收入明細</a:t>
                      </a:r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5902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106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Q3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106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Q2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106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Q1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6748"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貿易業務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157,025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81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161,682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84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115,618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76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電機機械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234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-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-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    </a:t>
                      </a:r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運輸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4,566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5,027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6,498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醫療器材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2,755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2,188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480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電子零組件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30,214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24,153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12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30,575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194,794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193,050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153,211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05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38405"/>
              </p:ext>
            </p:extLst>
          </p:nvPr>
        </p:nvGraphicFramePr>
        <p:xfrm>
          <a:off x="395535" y="260645"/>
          <a:ext cx="8352930" cy="6336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2662"/>
                <a:gridCol w="265429"/>
                <a:gridCol w="1071667"/>
                <a:gridCol w="232251"/>
                <a:gridCol w="355010"/>
                <a:gridCol w="235567"/>
                <a:gridCol w="895823"/>
                <a:gridCol w="79740"/>
                <a:gridCol w="630393"/>
                <a:gridCol w="79740"/>
                <a:gridCol w="879232"/>
                <a:gridCol w="157598"/>
                <a:gridCol w="467818"/>
              </a:tblGrid>
              <a:tr h="502629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資產負債表</a:t>
                      </a: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.9.30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.6.30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.3.31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2629"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u="sng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現金及約當現金 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332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377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19 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324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602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17 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488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</a:t>
                      </a:r>
                      <a:r>
                        <a:rPr lang="en-US" sz="1600" kern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透過損益按公允價值衡量金融資產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128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198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262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377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317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,2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應收款項淨額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159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878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151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967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063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存貨淨額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224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601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13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272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457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335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其他流動資產 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844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578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5,6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86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固定資產及投資性不動產 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14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417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315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34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630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036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34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資產總計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770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750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866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818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842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722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短期借款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681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160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286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073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應付款項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154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326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899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140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838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其他流動</a:t>
                      </a:r>
                      <a:r>
                        <a:rPr 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負債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54,581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    </a:t>
                      </a: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5,078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27,597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股東權益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405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457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475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931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517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051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75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109253"/>
              </p:ext>
            </p:extLst>
          </p:nvPr>
        </p:nvGraphicFramePr>
        <p:xfrm>
          <a:off x="1619672" y="332653"/>
          <a:ext cx="6336704" cy="6192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9565"/>
                <a:gridCol w="114771"/>
                <a:gridCol w="1512168"/>
                <a:gridCol w="72008"/>
                <a:gridCol w="1728192"/>
              </a:tblGrid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現金流量表</a:t>
                      </a:r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716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106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zh-TW" altLang="en-US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前三季</a:t>
                      </a:r>
                      <a:endParaRPr lang="zh-TW" alt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105</a:t>
                      </a:r>
                      <a:r>
                        <a:rPr lang="zh-TW" altLang="en-US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年度前三季</a:t>
                      </a:r>
                      <a:endParaRPr lang="zh-TW" alt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稅前淨損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(205,670)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(174,242)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折舊及攤提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71,618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61,081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其他營業活動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(134,052)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113,161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營業活動之淨現金流入</a:t>
                      </a:r>
                      <a:r>
                        <a:rPr lang="en-US" altLang="zh-TW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出</a:t>
                      </a:r>
                      <a:r>
                        <a:rPr lang="en-US" altLang="zh-TW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(283,044)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10,689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固定資產及投資性不動產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(29,556)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(51,375)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其他投資活動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238,531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(255,120)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投資活動之淨現金流出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208,975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(306,495)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長短期借款減少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(7,604)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(7,604)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其他融資活動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7,490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融資活動之淨現金流出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(114</a:t>
                      </a:r>
                      <a:r>
                        <a:rPr lang="en-US" altLang="zh-TW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(7,604)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匯率影響數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50,907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(28,502)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淨現金部位之減少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(23,276)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(331,912)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期末現金及約當現金餘額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332,377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383,692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8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  <a:p>
            <a:pPr marL="0" indent="0" algn="ctr">
              <a:buNone/>
            </a:pPr>
            <a:r>
              <a:rPr lang="zh-TW" altLang="en-US" b="1" dirty="0">
                <a:latin typeface="Book Antiqua" panose="02040602050305030304" pitchFamily="18" charset="0"/>
                <a:ea typeface="標楷體" panose="03000509000000000000" pitchFamily="65" charset="-120"/>
              </a:rPr>
              <a:t>謝謝您的聆聽 </a:t>
            </a:r>
            <a:endParaRPr lang="en-US" altLang="zh-TW" b="1" dirty="0" smtClean="0">
              <a:latin typeface="Book Antiqua" panose="02040602050305030304" pitchFamily="18" charset="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Thank you</a:t>
            </a:r>
            <a:endParaRPr lang="zh-TW" altLang="en-US" dirty="0">
              <a:latin typeface="Book Antiqua" panose="0204060205030503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371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482</Words>
  <Application>Microsoft Office PowerPoint</Application>
  <PresentationFormat>如螢幕大小 (4:3)</PresentationFormat>
  <Paragraphs>283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   一○六年法人說明會 106.12.14  </vt:lpstr>
      <vt:lpstr>PowerPoint 簡報</vt:lpstr>
      <vt:lpstr>7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lukechen(陳意鈴)</dc:creator>
  <cp:lastModifiedBy>cleoyeh(葉芳琪)</cp:lastModifiedBy>
  <cp:revision>31</cp:revision>
  <dcterms:created xsi:type="dcterms:W3CDTF">2016-11-18T06:46:15Z</dcterms:created>
  <dcterms:modified xsi:type="dcterms:W3CDTF">2021-01-13T03:58:27Z</dcterms:modified>
</cp:coreProperties>
</file>